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7" r:id="rId8"/>
    <p:sldId id="281" r:id="rId9"/>
    <p:sldId id="262" r:id="rId10"/>
    <p:sldId id="263" r:id="rId11"/>
    <p:sldId id="271" r:id="rId12"/>
    <p:sldId id="278" r:id="rId13"/>
    <p:sldId id="273" r:id="rId14"/>
    <p:sldId id="277" r:id="rId15"/>
    <p:sldId id="264" r:id="rId16"/>
    <p:sldId id="265" r:id="rId17"/>
    <p:sldId id="266" r:id="rId18"/>
    <p:sldId id="268" r:id="rId19"/>
    <p:sldId id="269" r:id="rId20"/>
    <p:sldId id="274" r:id="rId21"/>
    <p:sldId id="280" r:id="rId22"/>
    <p:sldId id="275" r:id="rId23"/>
    <p:sldId id="279" r:id="rId24"/>
    <p:sldId id="270" r:id="rId25"/>
    <p:sldId id="27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ai.googleblog.com/2018/04/mobilenetv2-next-generation-of-on.html" TargetMode="External"/><Relationship Id="rId3" Type="http://schemas.openxmlformats.org/officeDocument/2006/relationships/hyperlink" Target="https://towardsdatascience.com/step-by-step-vgg16-implementation-in-keras-for-beginners-a833c686ae6c" TargetMode="External"/><Relationship Id="rId7" Type="http://schemas.openxmlformats.org/officeDocument/2006/relationships/hyperlink" Target="https://keras.io/api/layers/regularizers/" TargetMode="External"/><Relationship Id="rId2" Type="http://schemas.openxmlformats.org/officeDocument/2006/relationships/hyperlink" Target="https://medium.com/mindboard/image-classification-with-variable-input-resolution-in-keras-cbfbe576126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chinelearningmastery.com/how-to-stop-training-deep-neural-networks-at-the-right-time-using-early-stopping/" TargetMode="External"/><Relationship Id="rId5" Type="http://schemas.openxmlformats.org/officeDocument/2006/relationships/hyperlink" Target="https://towardsdatascience.com/boost-your-cnn-image-classifier-performance-with-progressive-resizing-in-keras-a7d96da06e20" TargetMode="External"/><Relationship Id="rId4" Type="http://schemas.openxmlformats.org/officeDocument/2006/relationships/hyperlink" Target="https://towardsdatascience.com/review-mobilenetv2-light-weight-model-image-classification-8febb490e61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tiff"/><Relationship Id="rId4" Type="http://schemas.openxmlformats.org/officeDocument/2006/relationships/image" Target="../media/image3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pypi.org/project/google-image-extractor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7F523D4-3737-7C4B-8F4A-5BE9F32AF0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t="18454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9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1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7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8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9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2F31D0-F9CB-3B4E-8929-CF4548344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00"/>
                </a:solidFill>
              </a:rPr>
              <a:t>Image Classification on </a:t>
            </a:r>
            <a:r>
              <a:rPr lang="en-US" sz="4400" dirty="0" err="1">
                <a:solidFill>
                  <a:srgbClr val="FFFF00"/>
                </a:solidFill>
              </a:rPr>
              <a:t>StarWars</a:t>
            </a:r>
            <a:r>
              <a:rPr lang="en-US" sz="4400" dirty="0">
                <a:solidFill>
                  <a:srgbClr val="FFFF00"/>
                </a:solidFill>
              </a:rPr>
              <a:t> Fighter Ships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94747-19EB-1F4F-A96F-009DE23C5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Jammy</a:t>
            </a:r>
            <a:r>
              <a:rPr lang="en-US" dirty="0"/>
              <a:t> </a:t>
            </a:r>
            <a:r>
              <a:rPr lang="en-US" dirty="0" err="1"/>
              <a:t>chan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01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3DE866-5DBF-4A4E-84ED-1FE1F7342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600" dirty="0"/>
              <a:t>Custom CNN model performance</a:t>
            </a:r>
            <a:br>
              <a:rPr lang="en-US" sz="2600" dirty="0"/>
            </a:br>
            <a:r>
              <a:rPr lang="en-US" sz="2600" dirty="0"/>
              <a:t>Using only image extraction data set (48x48 pixels)</a:t>
            </a:r>
          </a:p>
        </p:txBody>
      </p:sp>
      <p:sp>
        <p:nvSpPr>
          <p:cNvPr id="67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4C075-82C1-4E4A-81BD-A3097983F6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3394"/>
          <a:stretch/>
        </p:blipFill>
        <p:spPr>
          <a:xfrm>
            <a:off x="973635" y="951493"/>
            <a:ext cx="10266669" cy="297549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0D5E2B-08DB-384C-8548-49A507FE082E}"/>
              </a:ext>
            </a:extLst>
          </p:cNvPr>
          <p:cNvSpPr/>
          <p:nvPr/>
        </p:nvSpPr>
        <p:spPr>
          <a:xfrm>
            <a:off x="3632886" y="5764213"/>
            <a:ext cx="5177482" cy="84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Accuracy: 65.7%, Test loss: 1.47</a:t>
            </a:r>
          </a:p>
        </p:txBody>
      </p:sp>
    </p:spTree>
    <p:extLst>
      <p:ext uri="{BB962C8B-B14F-4D97-AF65-F5344CB8AC3E}">
        <p14:creationId xmlns:p14="http://schemas.microsoft.com/office/powerpoint/2010/main" val="1539959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5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4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6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3DE866-5DBF-4A4E-84ED-1FE1F7342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Custom CNN model performance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Using only image extraction data set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(192x192 pixels)</a:t>
            </a:r>
          </a:p>
        </p:txBody>
      </p:sp>
      <p:sp useBgFill="1">
        <p:nvSpPr>
          <p:cNvPr id="190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8AC840-7BA2-CF46-A827-5D8848902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99" y="951493"/>
            <a:ext cx="9836340" cy="297549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0D5E2B-08DB-384C-8548-49A507FE082E}"/>
              </a:ext>
            </a:extLst>
          </p:cNvPr>
          <p:cNvSpPr/>
          <p:nvPr/>
        </p:nvSpPr>
        <p:spPr>
          <a:xfrm>
            <a:off x="3632886" y="5764213"/>
            <a:ext cx="5177482" cy="84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/>
              <a:t>Test Accuracy: 61.7%, Test loss: 1.86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1BA99F7-2D42-4B48-ADF7-AE17438231F3}"/>
              </a:ext>
            </a:extLst>
          </p:cNvPr>
          <p:cNvSpPr/>
          <p:nvPr/>
        </p:nvSpPr>
        <p:spPr>
          <a:xfrm>
            <a:off x="9613557" y="4550041"/>
            <a:ext cx="2360140" cy="206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Higher resolution image may require additional conv layers to extract features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Adding more training data may also help in model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310046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3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B5AE3-1310-0642-A87C-040AF3E4D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963613"/>
            <a:ext cx="6013703" cy="4149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Model improvement</a:t>
            </a:r>
            <a:br>
              <a:rPr lang="en-US" sz="6000" dirty="0"/>
            </a:br>
            <a:r>
              <a:rPr lang="en-US" sz="2800" dirty="0"/>
              <a:t>- Data Argumentation</a:t>
            </a:r>
            <a:br>
              <a:rPr lang="en-US" sz="2800" dirty="0"/>
            </a:br>
            <a:r>
              <a:rPr lang="en-US" sz="2800" dirty="0"/>
              <a:t>- increase data set</a:t>
            </a:r>
            <a:br>
              <a:rPr lang="en-US" sz="2800" dirty="0"/>
            </a:br>
            <a:r>
              <a:rPr lang="en-US" sz="2800" dirty="0"/>
              <a:t>- Different NN models</a:t>
            </a:r>
          </a:p>
        </p:txBody>
      </p:sp>
    </p:spTree>
    <p:extLst>
      <p:ext uri="{BB962C8B-B14F-4D97-AF65-F5344CB8AC3E}">
        <p14:creationId xmlns:p14="http://schemas.microsoft.com/office/powerpoint/2010/main" val="3726959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1605-3E0A-C045-90FC-7B05E1AA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argumentation</a:t>
            </a:r>
            <a:br>
              <a:rPr lang="en-US" dirty="0"/>
            </a:br>
            <a:r>
              <a:rPr lang="en-US" sz="2400" dirty="0" err="1"/>
              <a:t>Keras</a:t>
            </a:r>
            <a:r>
              <a:rPr lang="en-US" sz="2400" dirty="0"/>
              <a:t> image generator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67CCD-678C-9744-B8F3-C31D7B109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0" y="1977081"/>
            <a:ext cx="7133967" cy="4139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t_gen</a:t>
            </a:r>
            <a:r>
              <a:rPr lang="en-US" sz="1800" dirty="0"/>
              <a:t> = </a:t>
            </a:r>
            <a:r>
              <a:rPr lang="en-US" sz="1800" dirty="0" err="1"/>
              <a:t>tf.keras.preprocessing.image.ImageDataGenerator</a:t>
            </a:r>
            <a:r>
              <a:rPr lang="en-US" sz="1800" dirty="0"/>
              <a:t>(</a:t>
            </a:r>
          </a:p>
          <a:p>
            <a:pPr marL="0" indent="0">
              <a:buNone/>
            </a:pPr>
            <a:r>
              <a:rPr lang="en-US" sz="1800" dirty="0"/>
              <a:t>            </a:t>
            </a:r>
            <a:r>
              <a:rPr lang="en-US" sz="1800" dirty="0" err="1"/>
              <a:t>rotation_range</a:t>
            </a:r>
            <a:r>
              <a:rPr lang="en-US" sz="1800" dirty="0"/>
              <a:t> = 90,</a:t>
            </a:r>
          </a:p>
          <a:p>
            <a:pPr marL="0" indent="0">
              <a:buNone/>
            </a:pPr>
            <a:r>
              <a:rPr lang="en-US" sz="1800" dirty="0"/>
              <a:t>            </a:t>
            </a:r>
            <a:r>
              <a:rPr lang="en-US" sz="1800" dirty="0" err="1"/>
              <a:t>width_shift_range</a:t>
            </a:r>
            <a:r>
              <a:rPr lang="en-US" sz="1800" dirty="0"/>
              <a:t> = 0.2,</a:t>
            </a:r>
          </a:p>
          <a:p>
            <a:pPr marL="0" indent="0">
              <a:buNone/>
            </a:pPr>
            <a:r>
              <a:rPr lang="en-US" sz="1800" dirty="0"/>
              <a:t>            </a:t>
            </a:r>
            <a:r>
              <a:rPr lang="en-US" sz="1800" dirty="0" err="1"/>
              <a:t>height_shift_range</a:t>
            </a:r>
            <a:r>
              <a:rPr lang="en-US" sz="1800" dirty="0"/>
              <a:t> = 0.2,</a:t>
            </a:r>
          </a:p>
          <a:p>
            <a:pPr marL="0" indent="0">
              <a:buNone/>
            </a:pPr>
            <a:r>
              <a:rPr lang="en-US" sz="1800" dirty="0"/>
              <a:t>            </a:t>
            </a:r>
            <a:r>
              <a:rPr lang="en-US" sz="1800" dirty="0" err="1"/>
              <a:t>shear_range</a:t>
            </a:r>
            <a:r>
              <a:rPr lang="en-US" sz="1800" dirty="0"/>
              <a:t> = 0.2,</a:t>
            </a:r>
          </a:p>
          <a:p>
            <a:pPr marL="0" indent="0">
              <a:buNone/>
            </a:pPr>
            <a:r>
              <a:rPr lang="en-US" sz="1800" dirty="0"/>
              <a:t>            </a:t>
            </a:r>
            <a:r>
              <a:rPr lang="en-US" sz="1800" dirty="0" err="1"/>
              <a:t>zoom_range</a:t>
            </a:r>
            <a:r>
              <a:rPr lang="en-US" sz="1800" dirty="0"/>
              <a:t> = 0.2,</a:t>
            </a:r>
          </a:p>
          <a:p>
            <a:pPr marL="0" indent="0">
              <a:buNone/>
            </a:pPr>
            <a:r>
              <a:rPr lang="en-US" sz="1800" dirty="0"/>
              <a:t>            </a:t>
            </a:r>
            <a:r>
              <a:rPr lang="en-US" sz="1800" dirty="0" err="1"/>
              <a:t>horizontal_flip</a:t>
            </a:r>
            <a:r>
              <a:rPr lang="en-US" sz="1800" dirty="0"/>
              <a:t> = True,</a:t>
            </a:r>
          </a:p>
          <a:p>
            <a:pPr marL="0" indent="0">
              <a:buNone/>
            </a:pPr>
            <a:r>
              <a:rPr lang="en-US" sz="1800" dirty="0"/>
              <a:t>            </a:t>
            </a:r>
            <a:r>
              <a:rPr lang="en-US" sz="1800" dirty="0" err="1"/>
              <a:t>vertical_flip</a:t>
            </a:r>
            <a:r>
              <a:rPr lang="en-US" sz="1800" dirty="0"/>
              <a:t> = True,</a:t>
            </a:r>
          </a:p>
          <a:p>
            <a:pPr marL="0" indent="0">
              <a:buNone/>
            </a:pPr>
            <a:r>
              <a:rPr lang="en-US" sz="1800" dirty="0"/>
              <a:t>            </a:t>
            </a:r>
            <a:r>
              <a:rPr lang="en-US" sz="1800" dirty="0" err="1"/>
              <a:t>fill_mode</a:t>
            </a:r>
            <a:r>
              <a:rPr lang="en-US" sz="1800" dirty="0"/>
              <a:t> = 'nearest')</a:t>
            </a:r>
          </a:p>
        </p:txBody>
      </p:sp>
    </p:spTree>
    <p:extLst>
      <p:ext uri="{BB962C8B-B14F-4D97-AF65-F5344CB8AC3E}">
        <p14:creationId xmlns:p14="http://schemas.microsoft.com/office/powerpoint/2010/main" val="295921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3DE866-5DBF-4A4E-84ED-1FE1F7342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4" y="4141693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/>
              <a:t>Custom CNN model performance</a:t>
            </a:r>
            <a:br>
              <a:rPr lang="en-US" sz="2600"/>
            </a:br>
            <a:r>
              <a:rPr lang="en-US" sz="2600"/>
              <a:t>Using argumented image extraction data set</a:t>
            </a:r>
            <a:br>
              <a:rPr lang="en-US" sz="2600"/>
            </a:br>
            <a:r>
              <a:rPr lang="en-US" sz="2600"/>
              <a:t>(192x192 pixels)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C07E4A37-A95E-2140-B079-DDFF5CA99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424" y="1225216"/>
            <a:ext cx="8791575" cy="265945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0D5E2B-08DB-384C-8548-49A507FE082E}"/>
              </a:ext>
            </a:extLst>
          </p:cNvPr>
          <p:cNvSpPr/>
          <p:nvPr/>
        </p:nvSpPr>
        <p:spPr>
          <a:xfrm>
            <a:off x="3632886" y="5764213"/>
            <a:ext cx="5177482" cy="84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/>
              <a:t>Test Accuracy: 63.5%, Test loss: 1.26</a:t>
            </a:r>
          </a:p>
        </p:txBody>
      </p:sp>
    </p:spTree>
    <p:extLst>
      <p:ext uri="{BB962C8B-B14F-4D97-AF65-F5344CB8AC3E}">
        <p14:creationId xmlns:p14="http://schemas.microsoft.com/office/powerpoint/2010/main" val="1594409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7" name="Group 196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8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9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2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53" name="Rectangle 252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5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7" name="Group 256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58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9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2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7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9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3DE866-5DBF-4A4E-84ED-1FE1F7342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Custom CNN model performance</a:t>
            </a:r>
            <a:br>
              <a:rPr lang="en-US" sz="2600">
                <a:solidFill>
                  <a:srgbClr val="FFFFFF"/>
                </a:solidFill>
              </a:rPr>
            </a:br>
            <a:r>
              <a:rPr lang="en-US" sz="2600">
                <a:solidFill>
                  <a:srgbClr val="FFFFFF"/>
                </a:solidFill>
              </a:rPr>
              <a:t>including video extraction data set</a:t>
            </a:r>
            <a:br>
              <a:rPr lang="en-US" sz="2600">
                <a:solidFill>
                  <a:srgbClr val="FFFFFF"/>
                </a:solidFill>
              </a:rPr>
            </a:br>
            <a:r>
              <a:rPr lang="en-US" sz="2600">
                <a:solidFill>
                  <a:srgbClr val="FFFFFF"/>
                </a:solidFill>
              </a:rPr>
              <a:t>(192x192 pixels)</a:t>
            </a:r>
          </a:p>
        </p:txBody>
      </p:sp>
      <p:sp useBgFill="1">
        <p:nvSpPr>
          <p:cNvPr id="313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FA7FB4-5E43-AE42-94A1-E2B66269D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99" y="951493"/>
            <a:ext cx="9836340" cy="297549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0D5E2B-08DB-384C-8548-49A507FE082E}"/>
              </a:ext>
            </a:extLst>
          </p:cNvPr>
          <p:cNvSpPr/>
          <p:nvPr/>
        </p:nvSpPr>
        <p:spPr>
          <a:xfrm>
            <a:off x="3632886" y="5764213"/>
            <a:ext cx="5177482" cy="84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/>
              <a:t>Test Accuracy: 85.6%, Test loss: 0.97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BA1B0C-A587-CA40-AE78-E66FC77C87E2}"/>
              </a:ext>
            </a:extLst>
          </p:cNvPr>
          <p:cNvGrpSpPr/>
          <p:nvPr/>
        </p:nvGrpSpPr>
        <p:grpSpPr>
          <a:xfrm>
            <a:off x="9143420" y="4662488"/>
            <a:ext cx="577034" cy="846137"/>
            <a:chOff x="10193745" y="4745762"/>
            <a:chExt cx="577034" cy="846137"/>
          </a:xfrm>
        </p:grpSpPr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B5B43C67-0001-9D49-8081-DB5C9E70828E}"/>
                </a:ext>
              </a:extLst>
            </p:cNvPr>
            <p:cNvSpPr/>
            <p:nvPr/>
          </p:nvSpPr>
          <p:spPr>
            <a:xfrm>
              <a:off x="10193745" y="4745762"/>
              <a:ext cx="577034" cy="846137"/>
            </a:xfrm>
            <a:prstGeom prst="up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AFC495-7CBE-ED40-AEA5-F0A13A0FC61C}"/>
                </a:ext>
              </a:extLst>
            </p:cNvPr>
            <p:cNvSpPr txBox="1"/>
            <p:nvPr/>
          </p:nvSpPr>
          <p:spPr>
            <a:xfrm rot="16200000">
              <a:off x="10176315" y="5054796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</a:rPr>
                <a:t>20%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12" name="Picture 311">
            <a:extLst>
              <a:ext uri="{FF2B5EF4-FFF2-40B4-BE49-F238E27FC236}">
                <a16:creationId xmlns:a16="http://schemas.microsoft.com/office/drawing/2014/main" id="{AF5F18F2-5049-8C45-AC78-0F182BB6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4411663"/>
            <a:ext cx="2990341" cy="231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13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A467F7-7157-7F45-9914-59CCDB150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Other model evaluation using transfer learning</a:t>
            </a:r>
            <a:br>
              <a:rPr lang="en-US" dirty="0"/>
            </a:br>
            <a:r>
              <a:rPr lang="en-US" dirty="0"/>
              <a:t>(VGG16)</a:t>
            </a:r>
            <a:br>
              <a:rPr lang="en-US" dirty="0"/>
            </a:br>
            <a:r>
              <a:rPr lang="en-US" sz="1800" dirty="0"/>
              <a:t>(~6.5 hours to train)</a:t>
            </a:r>
            <a:br>
              <a:rPr lang="en-US" sz="1800" dirty="0"/>
            </a:br>
            <a:r>
              <a:rPr lang="en-US" sz="1600" dirty="0"/>
              <a:t>Total params: 14,717,766 Trainable params: 3,078 </a:t>
            </a:r>
            <a:br>
              <a:rPr lang="en-US" sz="1600" dirty="0"/>
            </a:br>
            <a:r>
              <a:rPr lang="en-US" sz="1600" dirty="0"/>
              <a:t>Non-trainable params: 14,714,688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6145-99D0-A14D-A843-3D5F87256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534" y="153005"/>
            <a:ext cx="6982715" cy="3275996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400" dirty="0" err="1"/>
              <a:t>baseModel</a:t>
            </a:r>
            <a:r>
              <a:rPr lang="en-US" sz="1400" dirty="0"/>
              <a:t> = tf.keras.applications.VGG16(weights="</a:t>
            </a:r>
            <a:r>
              <a:rPr lang="en-US" sz="1400" dirty="0" err="1"/>
              <a:t>imagenet</a:t>
            </a:r>
            <a:r>
              <a:rPr lang="en-US" sz="1400" dirty="0"/>
              <a:t>", </a:t>
            </a:r>
            <a:r>
              <a:rPr lang="en-US" sz="1400" dirty="0" err="1"/>
              <a:t>include_top</a:t>
            </a:r>
            <a:r>
              <a:rPr lang="en-US" sz="1400" dirty="0"/>
              <a:t>=False, </a:t>
            </a:r>
            <a:r>
              <a:rPr lang="en-US" sz="1400" dirty="0" err="1"/>
              <a:t>input_tensor</a:t>
            </a:r>
            <a:r>
              <a:rPr lang="en-US" sz="1400" dirty="0"/>
              <a:t>=</a:t>
            </a:r>
            <a:r>
              <a:rPr lang="en-US" sz="1400" dirty="0" err="1"/>
              <a:t>tf.keras.Input</a:t>
            </a:r>
            <a:r>
              <a:rPr lang="en-US" sz="1400" dirty="0"/>
              <a:t>(shape=(None, None, 3)))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            # avoid model weight retrain to speed up fitting process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            </a:t>
            </a:r>
            <a:r>
              <a:rPr lang="en-US" sz="1400" dirty="0" err="1"/>
              <a:t>baseModel.trainable</a:t>
            </a:r>
            <a:r>
              <a:rPr lang="en-US" sz="1400" dirty="0"/>
              <a:t> = False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            return </a:t>
            </a:r>
            <a:r>
              <a:rPr lang="en-US" sz="1400" dirty="0" err="1"/>
              <a:t>tf.keras.Sequential</a:t>
            </a:r>
            <a:r>
              <a:rPr lang="en-US" sz="1400" dirty="0"/>
              <a:t>([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                </a:t>
            </a:r>
            <a:r>
              <a:rPr lang="en-US" sz="1400" dirty="0" err="1"/>
              <a:t>baseModel</a:t>
            </a:r>
            <a:r>
              <a:rPr lang="en-US" sz="1400" dirty="0"/>
              <a:t>,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                tf.keras.layers.GlobalAveragePooling2D(),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                </a:t>
            </a:r>
            <a:r>
              <a:rPr lang="en-US" sz="1400" dirty="0" err="1"/>
              <a:t>tf.keras.layers.Dense</a:t>
            </a:r>
            <a:r>
              <a:rPr lang="en-US" sz="1400" dirty="0"/>
              <a:t>(</a:t>
            </a:r>
            <a:r>
              <a:rPr lang="en-US" sz="1400" dirty="0" err="1"/>
              <a:t>num_classes</a:t>
            </a:r>
            <a:r>
              <a:rPr lang="en-US" sz="1400" dirty="0"/>
              <a:t>, activation='</a:t>
            </a:r>
            <a:r>
              <a:rPr lang="en-US" sz="1400" dirty="0" err="1"/>
              <a:t>softmax</a:t>
            </a:r>
            <a:r>
              <a:rPr lang="en-US" sz="1400" dirty="0"/>
              <a:t>')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            ])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9C3A6D4-8BEF-8E4D-A45D-A983012B9965}"/>
              </a:ext>
            </a:extLst>
          </p:cNvPr>
          <p:cNvSpPr/>
          <p:nvPr/>
        </p:nvSpPr>
        <p:spPr>
          <a:xfrm>
            <a:off x="453048" y="5643843"/>
            <a:ext cx="3768810" cy="946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variable input image shape and reduce the need to re-train base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D8D744-A817-EE43-B3C5-95A0F64D10C8}"/>
              </a:ext>
            </a:extLst>
          </p:cNvPr>
          <p:cNvSpPr/>
          <p:nvPr/>
        </p:nvSpPr>
        <p:spPr>
          <a:xfrm>
            <a:off x="4940836" y="3957970"/>
            <a:ext cx="694937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_________________________________________________________________ Layer (type) Output Shape Param # ==================================================vgg16 (Model) (None, None, None, 512) 14714688 _________________________________________________________________ global_average_pooling2d_14 (None, 512) 0 _________________________________________________________________ dense_61 (Dense) (None, 6) 3078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54DE0-3B5F-D242-9173-B6092B6CD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54" y="696591"/>
            <a:ext cx="2882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2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7" name="Group 196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8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9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2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53" name="Rectangle 252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5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7" name="Group 256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58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9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2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7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9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3DE866-5DBF-4A4E-84ED-1FE1F7342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VGG16 model performance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including video extraction data set</a:t>
            </a:r>
          </a:p>
        </p:txBody>
      </p:sp>
      <p:sp useBgFill="1">
        <p:nvSpPr>
          <p:cNvPr id="313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B3819-AA25-BC45-A13B-BC6B79E55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99" y="951493"/>
            <a:ext cx="9836340" cy="297549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0D5E2B-08DB-384C-8548-49A507FE082E}"/>
              </a:ext>
            </a:extLst>
          </p:cNvPr>
          <p:cNvSpPr/>
          <p:nvPr/>
        </p:nvSpPr>
        <p:spPr>
          <a:xfrm>
            <a:off x="3632886" y="5764213"/>
            <a:ext cx="5177482" cy="84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/>
              <a:t>Test Accuracy: 88.9%, Test loss: 0.39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6D7CBB-99AA-1142-B726-3585346B9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45" y="4470286"/>
            <a:ext cx="2812271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66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A467F7-7157-7F45-9914-59CCDB150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Other model evaluation using transfer learning</a:t>
            </a:r>
            <a:br>
              <a:rPr lang="en-US" dirty="0"/>
            </a:br>
            <a:r>
              <a:rPr lang="en-US" sz="3200" dirty="0"/>
              <a:t>(MobilenetV2)</a:t>
            </a:r>
            <a:br>
              <a:rPr lang="en-US" sz="3200" dirty="0"/>
            </a:br>
            <a:r>
              <a:rPr lang="en-US" sz="1600" dirty="0"/>
              <a:t>(~15 mins to train)</a:t>
            </a:r>
            <a:br>
              <a:rPr lang="en-US" sz="1600" dirty="0"/>
            </a:br>
            <a:r>
              <a:rPr lang="en-US" sz="1600" dirty="0"/>
              <a:t>Total params: 2,265,670 Trainable params: 7,686 </a:t>
            </a:r>
            <a:br>
              <a:rPr lang="en-US" sz="1600" dirty="0"/>
            </a:br>
            <a:r>
              <a:rPr lang="en-US" sz="1600" dirty="0"/>
              <a:t>Non-trainable params: 2,257,984</a:t>
            </a:r>
          </a:p>
        </p:txBody>
      </p:sp>
      <p:sp useBgFill="1">
        <p:nvSpPr>
          <p:cNvPr id="41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6145-99D0-A14D-A843-3D5F87256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9596" y="18256"/>
            <a:ext cx="5831944" cy="3688771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400" dirty="0" err="1"/>
              <a:t>baseModel</a:t>
            </a:r>
            <a:r>
              <a:rPr lang="en-US" sz="1400" dirty="0"/>
              <a:t> = tf.keras.applications.MobileNetV2(</a:t>
            </a:r>
            <a:r>
              <a:rPr lang="en-US" sz="1400" dirty="0" err="1"/>
              <a:t>input_tensor</a:t>
            </a:r>
            <a:r>
              <a:rPr lang="en-US" sz="1400" dirty="0"/>
              <a:t>=</a:t>
            </a:r>
            <a:r>
              <a:rPr lang="en-US" sz="1400" dirty="0" err="1"/>
              <a:t>tf.keras.Input</a:t>
            </a:r>
            <a:r>
              <a:rPr lang="en-US" sz="1400" dirty="0"/>
              <a:t>(shape=(None, None, 3)), </a:t>
            </a:r>
            <a:r>
              <a:rPr lang="en-US" sz="1400" dirty="0" err="1"/>
              <a:t>include_top</a:t>
            </a:r>
            <a:r>
              <a:rPr lang="en-US" sz="1400" dirty="0"/>
              <a:t>=False, weights='</a:t>
            </a:r>
            <a:r>
              <a:rPr lang="en-US" sz="1400" dirty="0" err="1"/>
              <a:t>imagenet</a:t>
            </a:r>
            <a:r>
              <a:rPr lang="en-US" sz="1400" dirty="0"/>
              <a:t>')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            </a:t>
            </a:r>
            <a:r>
              <a:rPr lang="en-US" sz="1400" dirty="0" err="1"/>
              <a:t>baseModel.trainable</a:t>
            </a:r>
            <a:r>
              <a:rPr lang="en-US" sz="1400" dirty="0"/>
              <a:t>=False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            return </a:t>
            </a:r>
            <a:r>
              <a:rPr lang="en-US" sz="1400" dirty="0" err="1"/>
              <a:t>tf.keras.Sequential</a:t>
            </a:r>
            <a:r>
              <a:rPr lang="en-US" sz="1400" dirty="0"/>
              <a:t>([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                </a:t>
            </a:r>
            <a:r>
              <a:rPr lang="en-US" sz="1400" dirty="0" err="1"/>
              <a:t>baseModel</a:t>
            </a:r>
            <a:r>
              <a:rPr lang="en-US" sz="1400" dirty="0"/>
              <a:t>,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                </a:t>
            </a:r>
            <a:r>
              <a:rPr lang="en-US" sz="1400" dirty="0" err="1"/>
              <a:t>tf.keras.layers.Dropout</a:t>
            </a:r>
            <a:r>
              <a:rPr lang="en-US" sz="1400" dirty="0"/>
              <a:t>(0.3),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                tf.keras.layers.GlobalAveragePooling2D(),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                </a:t>
            </a:r>
            <a:r>
              <a:rPr lang="en-US" sz="1400" dirty="0" err="1"/>
              <a:t>tf.keras.layers.Dropout</a:t>
            </a:r>
            <a:r>
              <a:rPr lang="en-US" sz="1400" dirty="0"/>
              <a:t>(0.3),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                </a:t>
            </a:r>
            <a:r>
              <a:rPr lang="en-US" sz="1400" dirty="0" err="1"/>
              <a:t>tf.keras.layers.Dense</a:t>
            </a:r>
            <a:r>
              <a:rPr lang="en-US" sz="1400" dirty="0"/>
              <a:t>(</a:t>
            </a:r>
            <a:r>
              <a:rPr lang="en-US" sz="1400" dirty="0" err="1"/>
              <a:t>num_classes</a:t>
            </a:r>
            <a:r>
              <a:rPr lang="en-US" sz="1400" dirty="0"/>
              <a:t>, activation='</a:t>
            </a:r>
            <a:r>
              <a:rPr lang="en-US" sz="1400" dirty="0" err="1"/>
              <a:t>softmax</a:t>
            </a:r>
            <a:r>
              <a:rPr lang="en-US" sz="1400" dirty="0"/>
              <a:t>', </a:t>
            </a:r>
            <a:r>
              <a:rPr lang="en-US" sz="1400" dirty="0" err="1"/>
              <a:t>kernel_regularizer</a:t>
            </a:r>
            <a:r>
              <a:rPr lang="en-US" sz="1400" dirty="0"/>
              <a:t>='l2')])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9C3A6D4-8BEF-8E4D-A45D-A983012B9965}"/>
              </a:ext>
            </a:extLst>
          </p:cNvPr>
          <p:cNvSpPr/>
          <p:nvPr/>
        </p:nvSpPr>
        <p:spPr>
          <a:xfrm>
            <a:off x="453048" y="5470846"/>
            <a:ext cx="3768810" cy="946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Define variable input image shape and reduce the need to re-train base model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D8D744-A817-EE43-B3C5-95A0F64D10C8}"/>
              </a:ext>
            </a:extLst>
          </p:cNvPr>
          <p:cNvSpPr/>
          <p:nvPr/>
        </p:nvSpPr>
        <p:spPr>
          <a:xfrm>
            <a:off x="4940836" y="3606812"/>
            <a:ext cx="694937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_________________________________________________________________ Layer (type) Output Shape Param # ==================================================mobilenetv2_1.00_224 (Model) (None, None, None, 1280) 2257984 _________________________________________________________________ dropout_34 (Dropout) (None, None, None, 1280) 0 _________________________________________________________________ global_average_pooling2d_16 (None, 1280) 0 _________________________________________________________________ dropout_35 (Dropout) (None, 1280) 0 _________________________________________________________________ dense_67 (Dense) (None, 6) 7686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940CB-FBB9-6146-BEDB-58D40E47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927" y="736601"/>
            <a:ext cx="2882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72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9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3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8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6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8" name="Group 197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9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0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3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8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0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3DE866-5DBF-4A4E-84ED-1FE1F7342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mobilenetv2 model performance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including video extraction data set</a:t>
            </a:r>
          </a:p>
        </p:txBody>
      </p:sp>
      <p:sp useBgFill="1">
        <p:nvSpPr>
          <p:cNvPr id="254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FA5CD-B9A3-664A-8D04-693152372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141" y="951493"/>
            <a:ext cx="10001657" cy="297549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0D5E2B-08DB-384C-8548-49A507FE082E}"/>
              </a:ext>
            </a:extLst>
          </p:cNvPr>
          <p:cNvSpPr/>
          <p:nvPr/>
        </p:nvSpPr>
        <p:spPr>
          <a:xfrm>
            <a:off x="3632886" y="5764213"/>
            <a:ext cx="5177482" cy="84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/>
              <a:t>Test Accuracy: 82.9%, Test loss: 0.6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632EC-7306-DF4E-8BEE-8BA637838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36" y="4568863"/>
            <a:ext cx="26035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44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08876-F703-3148-B757-D2936F117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FF759-8673-F149-B805-0AAD38D80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b="1" dirty="0">
                <a:solidFill>
                  <a:srgbClr val="FF0000"/>
                </a:solidFill>
              </a:rPr>
              <a:t>I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m</a:t>
            </a:r>
            <a:r>
              <a:rPr lang="en-US" sz="2800" b="1" dirty="0">
                <a:solidFill>
                  <a:srgbClr val="FFFF00"/>
                </a:solidFill>
              </a:rPr>
              <a:t>a</a:t>
            </a:r>
            <a:r>
              <a:rPr lang="en-US" sz="2800" b="1" dirty="0">
                <a:solidFill>
                  <a:srgbClr val="FFC000"/>
                </a:solidFill>
              </a:rPr>
              <a:t>g</a:t>
            </a:r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</a:t>
            </a:r>
            <a:r>
              <a:rPr lang="en-US" dirty="0"/>
              <a:t> classification is a common and interesting problem to solve. Instead of classifying common objects like cats/dogs or different kind of fruits, it would be interesting to classify some special objects.</a:t>
            </a:r>
          </a:p>
        </p:txBody>
      </p:sp>
      <p:sp>
        <p:nvSpPr>
          <p:cNvPr id="10" name="Round Diagonal Corner Rectangle 8">
            <a:extLst>
              <a:ext uri="{FF2B5EF4-FFF2-40B4-BE49-F238E27FC236}">
                <a16:creationId xmlns:a16="http://schemas.microsoft.com/office/drawing/2014/main" id="{A0F3E2DF-E827-4D2A-A6D3-15B8451C8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7" y="618518"/>
            <a:ext cx="3425200" cy="5172683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DE917-7C65-DB49-A221-EF6A2961E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3" r="8996" b="1"/>
          <a:stretch/>
        </p:blipFill>
        <p:spPr>
          <a:xfrm>
            <a:off x="7940036" y="940250"/>
            <a:ext cx="2798580" cy="2177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A9CE34-D27F-B942-A171-3D9A787C23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48" r="2" b="2"/>
          <a:stretch/>
        </p:blipFill>
        <p:spPr>
          <a:xfrm>
            <a:off x="7940036" y="3278244"/>
            <a:ext cx="2798580" cy="21912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03BDB8D-F6D6-9A46-9E4E-2BF77692B46A}"/>
              </a:ext>
            </a:extLst>
          </p:cNvPr>
          <p:cNvSpPr/>
          <p:nvPr/>
        </p:nvSpPr>
        <p:spPr>
          <a:xfrm>
            <a:off x="1729946" y="5313405"/>
            <a:ext cx="5305853" cy="1050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 – leverage deep learning networks to classify various type of fighter ships from </a:t>
            </a:r>
            <a:r>
              <a:rPr lang="en-US" dirty="0" err="1"/>
              <a:t>StarWars</a:t>
            </a:r>
            <a:r>
              <a:rPr lang="en-US" dirty="0"/>
              <a:t> movies.</a:t>
            </a:r>
          </a:p>
        </p:txBody>
      </p:sp>
    </p:spTree>
    <p:extLst>
      <p:ext uri="{BB962C8B-B14F-4D97-AF65-F5344CB8AC3E}">
        <p14:creationId xmlns:p14="http://schemas.microsoft.com/office/powerpoint/2010/main" val="1535862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8" name="Group 23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B3BE0A-0DB2-AE49-9A81-674A991B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Prediction results</a:t>
            </a:r>
          </a:p>
        </p:txBody>
      </p:sp>
      <p:sp>
        <p:nvSpPr>
          <p:cNvPr id="319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89D9F-8FF1-E545-AC62-8AA1999FF3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71" r="3" b="17745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97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A1EE1-89F3-764E-BAE5-1128326BF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Multiclass ROC curve</a:t>
            </a:r>
            <a:br>
              <a:rPr lang="en-US" sz="4400" dirty="0"/>
            </a:br>
            <a:r>
              <a:rPr lang="en-US" sz="1800" dirty="0"/>
              <a:t>custom </a:t>
            </a:r>
            <a:r>
              <a:rPr lang="en-US" sz="1800" dirty="0" err="1"/>
              <a:t>cnn_model</a:t>
            </a:r>
            <a:endParaRPr lang="en-US" sz="4400" dirty="0"/>
          </a:p>
        </p:txBody>
      </p:sp>
      <p:sp>
        <p:nvSpPr>
          <p:cNvPr id="67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AA25FBC-D247-CA4B-97A8-3E8637F65D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79" r="-1" b="-1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58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FAAC72B-1468-4A61-818C-9D6740A34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F48860A3-BBD0-48E9-94C3-CA4038EEB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8" name="Rectangle 137">
              <a:extLst>
                <a:ext uri="{FF2B5EF4-FFF2-40B4-BE49-F238E27FC236}">
                  <a16:creationId xmlns:a16="http://schemas.microsoft.com/office/drawing/2014/main" id="{672D6292-CD80-4A6A-804A-91A1AA373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9" name="Picture 2">
              <a:extLst>
                <a:ext uri="{FF2B5EF4-FFF2-40B4-BE49-F238E27FC236}">
                  <a16:creationId xmlns:a16="http://schemas.microsoft.com/office/drawing/2014/main" id="{2955846D-6FB1-44B1-8A13-FCE0044C12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FFA38F1-28B8-45C2-AA0C-AD02F3EF2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0997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2" name="Rectangle 5">
              <a:extLst>
                <a:ext uri="{FF2B5EF4-FFF2-40B4-BE49-F238E27FC236}">
                  <a16:creationId xmlns:a16="http://schemas.microsoft.com/office/drawing/2014/main" id="{05985DF1-3AC9-43A7-B226-4BD518699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3" name="Freeform 6">
              <a:extLst>
                <a:ext uri="{FF2B5EF4-FFF2-40B4-BE49-F238E27FC236}">
                  <a16:creationId xmlns:a16="http://schemas.microsoft.com/office/drawing/2014/main" id="{C8B80C82-D455-4691-AF10-0BCDC844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7">
              <a:extLst>
                <a:ext uri="{FF2B5EF4-FFF2-40B4-BE49-F238E27FC236}">
                  <a16:creationId xmlns:a16="http://schemas.microsoft.com/office/drawing/2014/main" id="{282C08D7-FD40-424B-A547-2217B8264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Rectangle 8">
              <a:extLst>
                <a:ext uri="{FF2B5EF4-FFF2-40B4-BE49-F238E27FC236}">
                  <a16:creationId xmlns:a16="http://schemas.microsoft.com/office/drawing/2014/main" id="{D5C1C02B-32E0-4E86-9A01-0A1CD06EA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6" name="Freeform 9">
              <a:extLst>
                <a:ext uri="{FF2B5EF4-FFF2-40B4-BE49-F238E27FC236}">
                  <a16:creationId xmlns:a16="http://schemas.microsoft.com/office/drawing/2014/main" id="{515BD8B1-EE3F-446B-B497-021AAD5A2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0">
              <a:extLst>
                <a:ext uri="{FF2B5EF4-FFF2-40B4-BE49-F238E27FC236}">
                  <a16:creationId xmlns:a16="http://schemas.microsoft.com/office/drawing/2014/main" id="{C0E22CF6-0A6C-45BD-9CAA-B881E20CE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1">
              <a:extLst>
                <a:ext uri="{FF2B5EF4-FFF2-40B4-BE49-F238E27FC236}">
                  <a16:creationId xmlns:a16="http://schemas.microsoft.com/office/drawing/2014/main" id="{D0EA0A6B-3528-46D6-876A-BE08514F1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2">
              <a:extLst>
                <a:ext uri="{FF2B5EF4-FFF2-40B4-BE49-F238E27FC236}">
                  <a16:creationId xmlns:a16="http://schemas.microsoft.com/office/drawing/2014/main" id="{56E45563-EEE6-48DF-A0D3-7BF5C7CAC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3">
              <a:extLst>
                <a:ext uri="{FF2B5EF4-FFF2-40B4-BE49-F238E27FC236}">
                  <a16:creationId xmlns:a16="http://schemas.microsoft.com/office/drawing/2014/main" id="{210C6126-CB0E-42E4-B4D4-36DF40E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4">
              <a:extLst>
                <a:ext uri="{FF2B5EF4-FFF2-40B4-BE49-F238E27FC236}">
                  <a16:creationId xmlns:a16="http://schemas.microsoft.com/office/drawing/2014/main" id="{7255A128-5F7C-4156-A6C6-4D76F28C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5">
              <a:extLst>
                <a:ext uri="{FF2B5EF4-FFF2-40B4-BE49-F238E27FC236}">
                  <a16:creationId xmlns:a16="http://schemas.microsoft.com/office/drawing/2014/main" id="{E4769956-9BEE-4760-AB45-9E83524A9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B1A7560D-4229-4E4F-B7D1-26135FD7E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7">
              <a:extLst>
                <a:ext uri="{FF2B5EF4-FFF2-40B4-BE49-F238E27FC236}">
                  <a16:creationId xmlns:a16="http://schemas.microsoft.com/office/drawing/2014/main" id="{F8C87DC5-C93E-4E62-BADA-256EF7288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8">
              <a:extLst>
                <a:ext uri="{FF2B5EF4-FFF2-40B4-BE49-F238E27FC236}">
                  <a16:creationId xmlns:a16="http://schemas.microsoft.com/office/drawing/2014/main" id="{59419640-6623-4C17-B054-0B17C41A5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9">
              <a:extLst>
                <a:ext uri="{FF2B5EF4-FFF2-40B4-BE49-F238E27FC236}">
                  <a16:creationId xmlns:a16="http://schemas.microsoft.com/office/drawing/2014/main" id="{BDB1A66E-7732-46A4-80A8-17FD6E033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0">
              <a:extLst>
                <a:ext uri="{FF2B5EF4-FFF2-40B4-BE49-F238E27FC236}">
                  <a16:creationId xmlns:a16="http://schemas.microsoft.com/office/drawing/2014/main" id="{9B21A9E6-338B-4356-A2D8-2220F9ECD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1">
              <a:extLst>
                <a:ext uri="{FF2B5EF4-FFF2-40B4-BE49-F238E27FC236}">
                  <a16:creationId xmlns:a16="http://schemas.microsoft.com/office/drawing/2014/main" id="{0F8E39DE-1894-4F13-B8B8-781F7748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2">
              <a:extLst>
                <a:ext uri="{FF2B5EF4-FFF2-40B4-BE49-F238E27FC236}">
                  <a16:creationId xmlns:a16="http://schemas.microsoft.com/office/drawing/2014/main" id="{501102C3-97C1-4A04-A490-2976D857AB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3">
              <a:extLst>
                <a:ext uri="{FF2B5EF4-FFF2-40B4-BE49-F238E27FC236}">
                  <a16:creationId xmlns:a16="http://schemas.microsoft.com/office/drawing/2014/main" id="{E406EAB8-5CC8-4C0F-8B6A-67D9E225F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4">
              <a:extLst>
                <a:ext uri="{FF2B5EF4-FFF2-40B4-BE49-F238E27FC236}">
                  <a16:creationId xmlns:a16="http://schemas.microsoft.com/office/drawing/2014/main" id="{DB6FFDA9-AD8E-437E-ADBF-E697F020C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5">
              <a:extLst>
                <a:ext uri="{FF2B5EF4-FFF2-40B4-BE49-F238E27FC236}">
                  <a16:creationId xmlns:a16="http://schemas.microsoft.com/office/drawing/2014/main" id="{C71A8AD9-9EAD-4DFD-A8D7-C9ABF166D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6">
              <a:extLst>
                <a:ext uri="{FF2B5EF4-FFF2-40B4-BE49-F238E27FC236}">
                  <a16:creationId xmlns:a16="http://schemas.microsoft.com/office/drawing/2014/main" id="{452F8323-C7AC-4184-8ADA-A4156811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7">
              <a:extLst>
                <a:ext uri="{FF2B5EF4-FFF2-40B4-BE49-F238E27FC236}">
                  <a16:creationId xmlns:a16="http://schemas.microsoft.com/office/drawing/2014/main" id="{73B23A97-25DD-49D3-97C1-177BA8571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8">
              <a:extLst>
                <a:ext uri="{FF2B5EF4-FFF2-40B4-BE49-F238E27FC236}">
                  <a16:creationId xmlns:a16="http://schemas.microsoft.com/office/drawing/2014/main" id="{640ECBFB-0E40-4817-8CE0-280AA269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E0A57011-43DB-49C3-BD80-4A6F0917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0">
              <a:extLst>
                <a:ext uri="{FF2B5EF4-FFF2-40B4-BE49-F238E27FC236}">
                  <a16:creationId xmlns:a16="http://schemas.microsoft.com/office/drawing/2014/main" id="{A41C0040-EDF7-45E8-9DE9-2DD3F781B6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1">
              <a:extLst>
                <a:ext uri="{FF2B5EF4-FFF2-40B4-BE49-F238E27FC236}">
                  <a16:creationId xmlns:a16="http://schemas.microsoft.com/office/drawing/2014/main" id="{3F8E8B96-7481-47C1-A0DF-8E0A46CBD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2">
              <a:extLst>
                <a:ext uri="{FF2B5EF4-FFF2-40B4-BE49-F238E27FC236}">
                  <a16:creationId xmlns:a16="http://schemas.microsoft.com/office/drawing/2014/main" id="{D8C0A8B9-8443-4D62-BAC6-0232E002A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Rectangle 33">
              <a:extLst>
                <a:ext uri="{FF2B5EF4-FFF2-40B4-BE49-F238E27FC236}">
                  <a16:creationId xmlns:a16="http://schemas.microsoft.com/office/drawing/2014/main" id="{49350610-6BF9-4EBE-9C76-769BCFF04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1" name="Freeform 34">
              <a:extLst>
                <a:ext uri="{FF2B5EF4-FFF2-40B4-BE49-F238E27FC236}">
                  <a16:creationId xmlns:a16="http://schemas.microsoft.com/office/drawing/2014/main" id="{AE4E03CF-CC9A-40CE-B769-1574B1884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5">
              <a:extLst>
                <a:ext uri="{FF2B5EF4-FFF2-40B4-BE49-F238E27FC236}">
                  <a16:creationId xmlns:a16="http://schemas.microsoft.com/office/drawing/2014/main" id="{B7E1AE9A-5D6C-4BEB-88E2-483DB84FE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6">
              <a:extLst>
                <a:ext uri="{FF2B5EF4-FFF2-40B4-BE49-F238E27FC236}">
                  <a16:creationId xmlns:a16="http://schemas.microsoft.com/office/drawing/2014/main" id="{4753FB46-F861-4C43-ACA7-6F6D10149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7">
              <a:extLst>
                <a:ext uri="{FF2B5EF4-FFF2-40B4-BE49-F238E27FC236}">
                  <a16:creationId xmlns:a16="http://schemas.microsoft.com/office/drawing/2014/main" id="{1254C5D3-9F75-4C48-805E-114F22ED6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38">
              <a:extLst>
                <a:ext uri="{FF2B5EF4-FFF2-40B4-BE49-F238E27FC236}">
                  <a16:creationId xmlns:a16="http://schemas.microsoft.com/office/drawing/2014/main" id="{D9EFFBCE-B0DD-4571-9885-9EF0416DB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39">
              <a:extLst>
                <a:ext uri="{FF2B5EF4-FFF2-40B4-BE49-F238E27FC236}">
                  <a16:creationId xmlns:a16="http://schemas.microsoft.com/office/drawing/2014/main" id="{FED895BF-474E-4B42-B275-AF67902D1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0">
              <a:extLst>
                <a:ext uri="{FF2B5EF4-FFF2-40B4-BE49-F238E27FC236}">
                  <a16:creationId xmlns:a16="http://schemas.microsoft.com/office/drawing/2014/main" id="{59563AC8-3E40-4A69-AD46-E667C283A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1">
              <a:extLst>
                <a:ext uri="{FF2B5EF4-FFF2-40B4-BE49-F238E27FC236}">
                  <a16:creationId xmlns:a16="http://schemas.microsoft.com/office/drawing/2014/main" id="{B07DEB03-FFA1-46EB-8E9B-113731504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2">
              <a:extLst>
                <a:ext uri="{FF2B5EF4-FFF2-40B4-BE49-F238E27FC236}">
                  <a16:creationId xmlns:a16="http://schemas.microsoft.com/office/drawing/2014/main" id="{35808941-2091-4DCF-A307-09053937A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3">
              <a:extLst>
                <a:ext uri="{FF2B5EF4-FFF2-40B4-BE49-F238E27FC236}">
                  <a16:creationId xmlns:a16="http://schemas.microsoft.com/office/drawing/2014/main" id="{5E41864B-D083-459C-9C31-B2B4AEE9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44">
              <a:extLst>
                <a:ext uri="{FF2B5EF4-FFF2-40B4-BE49-F238E27FC236}">
                  <a16:creationId xmlns:a16="http://schemas.microsoft.com/office/drawing/2014/main" id="{A07CE2E5-DB5D-426A-9395-42F760F7B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45">
              <a:extLst>
                <a:ext uri="{FF2B5EF4-FFF2-40B4-BE49-F238E27FC236}">
                  <a16:creationId xmlns:a16="http://schemas.microsoft.com/office/drawing/2014/main" id="{CA7FFDD6-1079-4B8D-8DB9-7322C0FBE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46">
              <a:extLst>
                <a:ext uri="{FF2B5EF4-FFF2-40B4-BE49-F238E27FC236}">
                  <a16:creationId xmlns:a16="http://schemas.microsoft.com/office/drawing/2014/main" id="{56FCC344-D9D6-4DAB-B39E-1C6404CDF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7">
              <a:extLst>
                <a:ext uri="{FF2B5EF4-FFF2-40B4-BE49-F238E27FC236}">
                  <a16:creationId xmlns:a16="http://schemas.microsoft.com/office/drawing/2014/main" id="{35EF942F-B320-4769-B7C7-423FE1C73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48">
              <a:extLst>
                <a:ext uri="{FF2B5EF4-FFF2-40B4-BE49-F238E27FC236}">
                  <a16:creationId xmlns:a16="http://schemas.microsoft.com/office/drawing/2014/main" id="{DE9765A0-F8CA-47AA-AB39-17E84D1E4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49">
              <a:extLst>
                <a:ext uri="{FF2B5EF4-FFF2-40B4-BE49-F238E27FC236}">
                  <a16:creationId xmlns:a16="http://schemas.microsoft.com/office/drawing/2014/main" id="{B9F9C077-AA38-4881-9364-2A2B7B40E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0">
              <a:extLst>
                <a:ext uri="{FF2B5EF4-FFF2-40B4-BE49-F238E27FC236}">
                  <a16:creationId xmlns:a16="http://schemas.microsoft.com/office/drawing/2014/main" id="{240DA850-539B-4B97-92AD-E702261A3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1">
              <a:extLst>
                <a:ext uri="{FF2B5EF4-FFF2-40B4-BE49-F238E27FC236}">
                  <a16:creationId xmlns:a16="http://schemas.microsoft.com/office/drawing/2014/main" id="{AF6DB2A9-3B9A-4E68-9FF9-FD5F0D8BD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2">
              <a:extLst>
                <a:ext uri="{FF2B5EF4-FFF2-40B4-BE49-F238E27FC236}">
                  <a16:creationId xmlns:a16="http://schemas.microsoft.com/office/drawing/2014/main" id="{853A3996-5A3D-43A3-8F76-2D3837A9F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3">
              <a:extLst>
                <a:ext uri="{FF2B5EF4-FFF2-40B4-BE49-F238E27FC236}">
                  <a16:creationId xmlns:a16="http://schemas.microsoft.com/office/drawing/2014/main" id="{7E55B778-02C0-439C-BB0C-C6ED65A53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4">
              <a:extLst>
                <a:ext uri="{FF2B5EF4-FFF2-40B4-BE49-F238E27FC236}">
                  <a16:creationId xmlns:a16="http://schemas.microsoft.com/office/drawing/2014/main" id="{FFAC6C10-D1D3-4262-AE3C-C46A911D4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5">
              <a:extLst>
                <a:ext uri="{FF2B5EF4-FFF2-40B4-BE49-F238E27FC236}">
                  <a16:creationId xmlns:a16="http://schemas.microsoft.com/office/drawing/2014/main" id="{E29CF0E7-FE26-43FD-AC77-5B94523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6">
              <a:extLst>
                <a:ext uri="{FF2B5EF4-FFF2-40B4-BE49-F238E27FC236}">
                  <a16:creationId xmlns:a16="http://schemas.microsoft.com/office/drawing/2014/main" id="{3D99F353-38A0-4C81-8694-72884785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57">
              <a:extLst>
                <a:ext uri="{FF2B5EF4-FFF2-40B4-BE49-F238E27FC236}">
                  <a16:creationId xmlns:a16="http://schemas.microsoft.com/office/drawing/2014/main" id="{C5C902A5-47BC-4D02-B3E0-AF6F685A9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58">
              <a:extLst>
                <a:ext uri="{FF2B5EF4-FFF2-40B4-BE49-F238E27FC236}">
                  <a16:creationId xmlns:a16="http://schemas.microsoft.com/office/drawing/2014/main" id="{62A66D07-8DE9-48A7-A101-4CAA86C09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143E7E-4D5F-BD45-90B9-36CEF5D20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1340" y="2154810"/>
            <a:ext cx="5087116" cy="23531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Misclassification analysis</a:t>
            </a: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549526D2-80A2-7E49-AACF-348CC01EE5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2" r="2794" b="3"/>
          <a:stretch/>
        </p:blipFill>
        <p:spPr>
          <a:xfrm>
            <a:off x="-5596" y="1"/>
            <a:ext cx="4640280" cy="2286000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C81F1E96-4031-E441-BB87-E282D0E80E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87" b="-2"/>
          <a:stretch/>
        </p:blipFill>
        <p:spPr>
          <a:xfrm>
            <a:off x="-5596" y="2285207"/>
            <a:ext cx="4640280" cy="2286000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5AEECDEC-A05B-4BDB-8571-724606BE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3338" y="2286000"/>
            <a:ext cx="464028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A89C91F-2B47-1543-AD59-042FEED6B1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96" r="3" b="3"/>
          <a:stretch/>
        </p:blipFill>
        <p:spPr>
          <a:xfrm>
            <a:off x="-3337" y="4572000"/>
            <a:ext cx="4640280" cy="2286000"/>
          </a:xfrm>
          <a:custGeom>
            <a:avLst/>
            <a:gdLst/>
            <a:ahLst/>
            <a:cxnLst/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58E64D1D-326C-4933-8B40-7ED77DE1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3338" y="4572000"/>
            <a:ext cx="464028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778475E-0976-40BA-A03A-5E673F8A1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9202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3869BF00-2785-4031-89F1-F9FC7AB53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204" name="Freeform 32">
              <a:extLst>
                <a:ext uri="{FF2B5EF4-FFF2-40B4-BE49-F238E27FC236}">
                  <a16:creationId xmlns:a16="http://schemas.microsoft.com/office/drawing/2014/main" id="{7FC93899-3AAE-449B-9B34-2FF628518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3">
              <a:extLst>
                <a:ext uri="{FF2B5EF4-FFF2-40B4-BE49-F238E27FC236}">
                  <a16:creationId xmlns:a16="http://schemas.microsoft.com/office/drawing/2014/main" id="{B78C7FAB-42A1-4351-AF4D-444F0CAAE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4">
              <a:extLst>
                <a:ext uri="{FF2B5EF4-FFF2-40B4-BE49-F238E27FC236}">
                  <a16:creationId xmlns:a16="http://schemas.microsoft.com/office/drawing/2014/main" id="{6E97A971-707C-495C-BB79-BA27777B9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35">
              <a:extLst>
                <a:ext uri="{FF2B5EF4-FFF2-40B4-BE49-F238E27FC236}">
                  <a16:creationId xmlns:a16="http://schemas.microsoft.com/office/drawing/2014/main" id="{16C5F99B-3BB2-434E-BBCE-D93D454BC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36">
              <a:extLst>
                <a:ext uri="{FF2B5EF4-FFF2-40B4-BE49-F238E27FC236}">
                  <a16:creationId xmlns:a16="http://schemas.microsoft.com/office/drawing/2014/main" id="{34D7BA04-666D-4ADA-BDD2-C60FE3198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7">
              <a:extLst>
                <a:ext uri="{FF2B5EF4-FFF2-40B4-BE49-F238E27FC236}">
                  <a16:creationId xmlns:a16="http://schemas.microsoft.com/office/drawing/2014/main" id="{F42C691A-02F7-4DEE-873A-D621C351F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8">
              <a:extLst>
                <a:ext uri="{FF2B5EF4-FFF2-40B4-BE49-F238E27FC236}">
                  <a16:creationId xmlns:a16="http://schemas.microsoft.com/office/drawing/2014/main" id="{3879FA3F-453A-4FC5-AEDD-3C284AA35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9">
              <a:extLst>
                <a:ext uri="{FF2B5EF4-FFF2-40B4-BE49-F238E27FC236}">
                  <a16:creationId xmlns:a16="http://schemas.microsoft.com/office/drawing/2014/main" id="{923A21D5-2928-42C1-BA9B-2A071D73F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40">
              <a:extLst>
                <a:ext uri="{FF2B5EF4-FFF2-40B4-BE49-F238E27FC236}">
                  <a16:creationId xmlns:a16="http://schemas.microsoft.com/office/drawing/2014/main" id="{58D0321E-9055-45C2-8A9E-C36149616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Rectangle 41">
              <a:extLst>
                <a:ext uri="{FF2B5EF4-FFF2-40B4-BE49-F238E27FC236}">
                  <a16:creationId xmlns:a16="http://schemas.microsoft.com/office/drawing/2014/main" id="{964914E5-452D-4FC4-B0AB-E9DCC481A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52930F-0707-4048-AD14-47FE1B997B5A}"/>
              </a:ext>
            </a:extLst>
          </p:cNvPr>
          <p:cNvSpPr/>
          <p:nvPr/>
        </p:nvSpPr>
        <p:spPr>
          <a:xfrm>
            <a:off x="4953047" y="636588"/>
            <a:ext cx="1324747" cy="8318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Millennium Falcon</a:t>
            </a:r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6B32C5D1-29EC-D54E-9276-578CF137ADA7}"/>
              </a:ext>
            </a:extLst>
          </p:cNvPr>
          <p:cNvSpPr/>
          <p:nvPr/>
        </p:nvSpPr>
        <p:spPr>
          <a:xfrm>
            <a:off x="4953047" y="2915444"/>
            <a:ext cx="1324747" cy="8318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 Destroyer</a:t>
            </a: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CF281792-3C18-2943-9FE9-7C04B6467366}"/>
              </a:ext>
            </a:extLst>
          </p:cNvPr>
          <p:cNvSpPr/>
          <p:nvPr/>
        </p:nvSpPr>
        <p:spPr>
          <a:xfrm>
            <a:off x="4953046" y="5268561"/>
            <a:ext cx="1324747" cy="8318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Jedi Fighter</a:t>
            </a:r>
          </a:p>
        </p:txBody>
      </p:sp>
    </p:spTree>
    <p:extLst>
      <p:ext uri="{BB962C8B-B14F-4D97-AF65-F5344CB8AC3E}">
        <p14:creationId xmlns:p14="http://schemas.microsoft.com/office/powerpoint/2010/main" val="3833546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DC316-1F7F-B448-83DD-019DE2356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5C669-AE25-3648-97B2-196BEEF8C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18862"/>
            <a:ext cx="9905999" cy="442062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Using traditional CNN networks are used to perform image classification.</a:t>
            </a:r>
          </a:p>
          <a:p>
            <a:r>
              <a:rPr lang="en-US" dirty="0"/>
              <a:t>Pre-trained networks like VGG16 gives better accuracy (model weights are fine-tuned).</a:t>
            </a:r>
          </a:p>
          <a:p>
            <a:r>
              <a:rPr lang="en-US" dirty="0"/>
              <a:t>Data size is one of the key factors for CNN model accuracy.</a:t>
            </a:r>
          </a:p>
          <a:p>
            <a:r>
              <a:rPr lang="en-US" dirty="0"/>
              <a:t>Increase number of layers may increase accuracy of the model. However, it also introduces overfits. Model tuning like regularizations, dropouts or </a:t>
            </a:r>
            <a:r>
              <a:rPr lang="en-US" dirty="0" err="1"/>
              <a:t>earlystopping</a:t>
            </a:r>
            <a:r>
              <a:rPr lang="en-US" dirty="0"/>
              <a:t> are useful.</a:t>
            </a:r>
          </a:p>
          <a:p>
            <a:r>
              <a:rPr lang="en-US" dirty="0"/>
              <a:t>Potential improvements</a:t>
            </a:r>
          </a:p>
          <a:p>
            <a:pPr lvl="1"/>
            <a:r>
              <a:rPr lang="en-US" dirty="0"/>
              <a:t>Distinct features from each class image should be captured. Reductant features can be considered by feature reduction (e.g. Recursive Feature Selection (RFE), PCA)</a:t>
            </a:r>
          </a:p>
          <a:p>
            <a:pPr lvl="1"/>
            <a:r>
              <a:rPr lang="en-US" dirty="0"/>
              <a:t>Other computer vision deep learning approaches (semantic segmentation (</a:t>
            </a:r>
            <a:r>
              <a:rPr lang="en-US" dirty="0" err="1"/>
              <a:t>Unet</a:t>
            </a:r>
            <a:r>
              <a:rPr lang="en-US" dirty="0"/>
              <a:t>), object detection (Yolo) etc.</a:t>
            </a:r>
          </a:p>
        </p:txBody>
      </p:sp>
    </p:spTree>
    <p:extLst>
      <p:ext uri="{BB962C8B-B14F-4D97-AF65-F5344CB8AC3E}">
        <p14:creationId xmlns:p14="http://schemas.microsoft.com/office/powerpoint/2010/main" val="2231809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B2EB4-7069-3746-8020-A9DDBCBC0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61F7A-2CF1-6F43-B733-9D65D5B9E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02941"/>
            <a:ext cx="9905999" cy="4151870"/>
          </a:xfrm>
        </p:spPr>
        <p:txBody>
          <a:bodyPr>
            <a:normAutofit fontScale="70000" lnSpcReduction="20000"/>
          </a:bodyPr>
          <a:lstStyle/>
          <a:p>
            <a:r>
              <a:rPr lang="en-US" sz="2600" dirty="0">
                <a:hlinkClick r:id="rId2"/>
              </a:rPr>
              <a:t>https://medium.com/mindboard/image-classification-with-variable-input-resolution-in-keras-cbfbe576126f</a:t>
            </a:r>
            <a:endParaRPr lang="en-US" sz="2600" dirty="0"/>
          </a:p>
          <a:p>
            <a:r>
              <a:rPr lang="en-US" sz="2600" dirty="0">
                <a:hlinkClick r:id="rId3"/>
              </a:rPr>
              <a:t>https://towardsdatascience.com/step-by-step-vgg16-implementation-in-keras-for-beginners-a833c686ae6c</a:t>
            </a:r>
            <a:endParaRPr lang="en-US" sz="2600" dirty="0"/>
          </a:p>
          <a:p>
            <a:r>
              <a:rPr lang="en-US" sz="2600" dirty="0">
                <a:hlinkClick r:id="rId4"/>
              </a:rPr>
              <a:t>https://towardsdatascience.com/review-mobilenetv2-light-weight-model-image-classification-8febb490e61c</a:t>
            </a:r>
            <a:endParaRPr lang="en-US" sz="2600" dirty="0"/>
          </a:p>
          <a:p>
            <a:r>
              <a:rPr lang="en-US" sz="2600" dirty="0">
                <a:hlinkClick r:id="rId5"/>
              </a:rPr>
              <a:t>https://towardsdatascience.com/boost-your-cnn-image-classifier-performance-with-progressive-resizing-in-keras-a7d96da06e20</a:t>
            </a:r>
            <a:endParaRPr lang="en-US" sz="2600" dirty="0"/>
          </a:p>
          <a:p>
            <a:r>
              <a:rPr lang="en-US" sz="2600" dirty="0">
                <a:hlinkClick r:id="rId6"/>
              </a:rPr>
              <a:t>https://machinelearningmastery.com/how-to-stop-training-deep-neural-networks-at-the-right-time-using-early-stopping/</a:t>
            </a:r>
            <a:endParaRPr lang="en-US" sz="2600" dirty="0"/>
          </a:p>
          <a:p>
            <a:r>
              <a:rPr lang="en-US" sz="2600" dirty="0">
                <a:hlinkClick r:id="rId7"/>
              </a:rPr>
              <a:t>https://keras.io/api/layers/regularizers/</a:t>
            </a:r>
            <a:endParaRPr lang="en-US" sz="2600" dirty="0"/>
          </a:p>
          <a:p>
            <a:r>
              <a:rPr lang="en-US" sz="2600" dirty="0">
                <a:hlinkClick r:id="rId8"/>
              </a:rPr>
              <a:t>https://ai.googleblog.com/2018/04/mobilenetv2-next-generation-of-on.html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366268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351B104-9B78-4A2B-B970-FA8ABE1CE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4" name="Rectangle 73">
              <a:extLst>
                <a:ext uri="{FF2B5EF4-FFF2-40B4-BE49-F238E27FC236}">
                  <a16:creationId xmlns:a16="http://schemas.microsoft.com/office/drawing/2014/main" id="{3A130E84-D02F-40FB-9BEB-520239271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5E142BFD-7D75-4518-BBDF-27C00AB4B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3B3531-85D0-B542-9B48-99B9387A47B7}"/>
              </a:ext>
            </a:extLst>
          </p:cNvPr>
          <p:cNvSpPr txBox="1"/>
          <p:nvPr/>
        </p:nvSpPr>
        <p:spPr>
          <a:xfrm>
            <a:off x="7634288" y="1563688"/>
            <a:ext cx="405288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8974C1-2366-5047-BD9B-BACAC6616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3" r="5047"/>
          <a:stretch/>
        </p:blipFill>
        <p:spPr>
          <a:xfrm>
            <a:off x="-5597" y="10"/>
            <a:ext cx="6431797" cy="6857990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D4116A08-770E-4DC3-AAB6-E3E8E6CE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6ADECFB2-F615-49A9-A242-A3D04CA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8E1F3AC6-5FF1-401B-91E4-180D1D356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72BC7A9D-387B-4877-B8E6-E8ABA6B26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8">
              <a:extLst>
                <a:ext uri="{FF2B5EF4-FFF2-40B4-BE49-F238E27FC236}">
                  <a16:creationId xmlns:a16="http://schemas.microsoft.com/office/drawing/2014/main" id="{9114560A-27D6-469D-992E-33A55B40B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CBF136EF-7DC2-47D2-974C-70044B5E9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6B03084D-F566-41C4-BE37-870FB5A0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049DC21B-8236-4901-9ADD-E3167ABDE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304F4FEB-8B5B-45BA-988C-5FBF41059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E88E24C8-3D76-4C2F-84D1-BC3C2AACA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91C91468-4F8A-42F1-9505-02D92417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C22581B1-C426-4189-85D6-C499D698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29DFD4C4-0517-4A6B-B423-E55582618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7ACD84D3-D09D-4C94-99D5-51713A1D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37C2AEAB-1CC9-4A9A-8303-E1E0C1216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20ABD348-58FE-4371-AE12-C66FF8CA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408E0FAA-F0C5-4CB1-95FE-D3D96830F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F83C789F-2881-4822-A724-567720953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6B039120-5C84-4A03-9ADD-32EA6E5D4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440E956F-26EB-40C6-B500-1A4BB4ABF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D2449A75-05DC-4791-90F1-335CC6732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2A0F57CD-8F34-4F1D-BFF3-12935225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DB0DDCCE-FA18-4790-8F10-67FC66172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750A8178-D049-42D4-BA77-A262FE55F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B33B9383-8846-404B-85BE-E43F0773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79468103-A660-495B-BFDF-8E7D98A0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06F4CC44-94E1-47AF-893C-19C4A4AB4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E87F601E-2166-4FAE-AF96-2A1B17E46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DCDE2745-7AA5-416B-AC78-93C6EAE5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33">
              <a:extLst>
                <a:ext uri="{FF2B5EF4-FFF2-40B4-BE49-F238E27FC236}">
                  <a16:creationId xmlns:a16="http://schemas.microsoft.com/office/drawing/2014/main" id="{7D5F7E44-496F-4025-AFD8-7EEC67AC1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FA8ED221-FD77-4CD0-A9B9-3F97E40DC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5">
              <a:extLst>
                <a:ext uri="{FF2B5EF4-FFF2-40B4-BE49-F238E27FC236}">
                  <a16:creationId xmlns:a16="http://schemas.microsoft.com/office/drawing/2014/main" id="{94922F75-95BC-435D-B4BB-BCE65BAC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CFB94884-EF28-419D-9147-20B2C9B1A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94C72871-F5AC-46D1-97EF-94E4070A7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03ED1B15-6247-43B3-BEAE-DB699DE29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9">
              <a:extLst>
                <a:ext uri="{FF2B5EF4-FFF2-40B4-BE49-F238E27FC236}">
                  <a16:creationId xmlns:a16="http://schemas.microsoft.com/office/drawing/2014/main" id="{FA3EA466-B483-4B4A-9FCB-9FFA8E538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0">
              <a:extLst>
                <a:ext uri="{FF2B5EF4-FFF2-40B4-BE49-F238E27FC236}">
                  <a16:creationId xmlns:a16="http://schemas.microsoft.com/office/drawing/2014/main" id="{CCE5E17C-696E-46EB-B70D-586274216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AB6022EC-6D09-4098-9A97-5A911C08C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2">
              <a:extLst>
                <a:ext uri="{FF2B5EF4-FFF2-40B4-BE49-F238E27FC236}">
                  <a16:creationId xmlns:a16="http://schemas.microsoft.com/office/drawing/2014/main" id="{7E18073E-1315-4400-ABD9-C34AEAFBF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3">
              <a:extLst>
                <a:ext uri="{FF2B5EF4-FFF2-40B4-BE49-F238E27FC236}">
                  <a16:creationId xmlns:a16="http://schemas.microsoft.com/office/drawing/2014/main" id="{5510509E-411D-4F1B-BDC6-3E5666896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4">
              <a:extLst>
                <a:ext uri="{FF2B5EF4-FFF2-40B4-BE49-F238E27FC236}">
                  <a16:creationId xmlns:a16="http://schemas.microsoft.com/office/drawing/2014/main" id="{46F1A7E1-EC01-4288-87AE-C3B6434B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45">
              <a:extLst>
                <a:ext uri="{FF2B5EF4-FFF2-40B4-BE49-F238E27FC236}">
                  <a16:creationId xmlns:a16="http://schemas.microsoft.com/office/drawing/2014/main" id="{F7BBA432-5463-415B-BA54-3AA2B92D2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46">
              <a:extLst>
                <a:ext uri="{FF2B5EF4-FFF2-40B4-BE49-F238E27FC236}">
                  <a16:creationId xmlns:a16="http://schemas.microsoft.com/office/drawing/2014/main" id="{66E19F01-137B-4A95-9313-CE6F7780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7">
              <a:extLst>
                <a:ext uri="{FF2B5EF4-FFF2-40B4-BE49-F238E27FC236}">
                  <a16:creationId xmlns:a16="http://schemas.microsoft.com/office/drawing/2014/main" id="{38C0AACC-51F2-424F-9988-F3B621941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8">
              <a:extLst>
                <a:ext uri="{FF2B5EF4-FFF2-40B4-BE49-F238E27FC236}">
                  <a16:creationId xmlns:a16="http://schemas.microsoft.com/office/drawing/2014/main" id="{7364A775-01A6-4012-88CF-58FDDBE4C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9">
              <a:extLst>
                <a:ext uri="{FF2B5EF4-FFF2-40B4-BE49-F238E27FC236}">
                  <a16:creationId xmlns:a16="http://schemas.microsoft.com/office/drawing/2014/main" id="{C8C770C5-535A-4F1B-81CA-FD6F32C09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0">
              <a:extLst>
                <a:ext uri="{FF2B5EF4-FFF2-40B4-BE49-F238E27FC236}">
                  <a16:creationId xmlns:a16="http://schemas.microsoft.com/office/drawing/2014/main" id="{55F9C3EF-BEB8-4836-8DE0-319E54496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1">
              <a:extLst>
                <a:ext uri="{FF2B5EF4-FFF2-40B4-BE49-F238E27FC236}">
                  <a16:creationId xmlns:a16="http://schemas.microsoft.com/office/drawing/2014/main" id="{0976D9A1-85FC-406B-8AEA-AE3C056A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2">
              <a:extLst>
                <a:ext uri="{FF2B5EF4-FFF2-40B4-BE49-F238E27FC236}">
                  <a16:creationId xmlns:a16="http://schemas.microsoft.com/office/drawing/2014/main" id="{68BC6126-2A3A-4F1D-A565-BEF62066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3">
              <a:extLst>
                <a:ext uri="{FF2B5EF4-FFF2-40B4-BE49-F238E27FC236}">
                  <a16:creationId xmlns:a16="http://schemas.microsoft.com/office/drawing/2014/main" id="{D8C7B98D-F83E-485D-B01D-270242E8F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4">
              <a:extLst>
                <a:ext uri="{FF2B5EF4-FFF2-40B4-BE49-F238E27FC236}">
                  <a16:creationId xmlns:a16="http://schemas.microsoft.com/office/drawing/2014/main" id="{93D5E722-D236-478A-A13F-8FA4141D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5">
              <a:extLst>
                <a:ext uri="{FF2B5EF4-FFF2-40B4-BE49-F238E27FC236}">
                  <a16:creationId xmlns:a16="http://schemas.microsoft.com/office/drawing/2014/main" id="{ABE1456F-F283-4BD5-A1B9-EF2423B68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E4D1AC66-8164-4BBC-89D5-69FE7A4FC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845A8868-488C-447D-979F-7E01B82AC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8">
              <a:extLst>
                <a:ext uri="{FF2B5EF4-FFF2-40B4-BE49-F238E27FC236}">
                  <a16:creationId xmlns:a16="http://schemas.microsoft.com/office/drawing/2014/main" id="{948639B9-9B88-432B-914E-6B70BAEB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7EB1C59-16D1-4C5E-9775-50CB40E0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4" name="Freeform 32">
              <a:extLst>
                <a:ext uri="{FF2B5EF4-FFF2-40B4-BE49-F238E27FC236}">
                  <a16:creationId xmlns:a16="http://schemas.microsoft.com/office/drawing/2014/main" id="{08680D14-7FE7-4522-B5EE-76447F833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3">
              <a:extLst>
                <a:ext uri="{FF2B5EF4-FFF2-40B4-BE49-F238E27FC236}">
                  <a16:creationId xmlns:a16="http://schemas.microsoft.com/office/drawing/2014/main" id="{D82C01B5-EC9C-4883-B130-115321E8B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4">
              <a:extLst>
                <a:ext uri="{FF2B5EF4-FFF2-40B4-BE49-F238E27FC236}">
                  <a16:creationId xmlns:a16="http://schemas.microsoft.com/office/drawing/2014/main" id="{DBBE5E83-362F-4EA7-A96D-0BC830A2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3971FE03-8B37-43AF-8842-8D4411C3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6">
              <a:extLst>
                <a:ext uri="{FF2B5EF4-FFF2-40B4-BE49-F238E27FC236}">
                  <a16:creationId xmlns:a16="http://schemas.microsoft.com/office/drawing/2014/main" id="{8E4E3D41-4CF7-4D15-854A-C4330D390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78B649D7-3C5D-462D-B06A-D065135F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8">
              <a:extLst>
                <a:ext uri="{FF2B5EF4-FFF2-40B4-BE49-F238E27FC236}">
                  <a16:creationId xmlns:a16="http://schemas.microsoft.com/office/drawing/2014/main" id="{7A3DDEF1-D28A-48D9-8E48-B2003DF2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9">
              <a:extLst>
                <a:ext uri="{FF2B5EF4-FFF2-40B4-BE49-F238E27FC236}">
                  <a16:creationId xmlns:a16="http://schemas.microsoft.com/office/drawing/2014/main" id="{4A56A02B-D000-45AB-B7DB-E47CA8E77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0">
              <a:extLst>
                <a:ext uri="{FF2B5EF4-FFF2-40B4-BE49-F238E27FC236}">
                  <a16:creationId xmlns:a16="http://schemas.microsoft.com/office/drawing/2014/main" id="{343CE08B-7325-4244-99EA-5E58C982D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41">
              <a:extLst>
                <a:ext uri="{FF2B5EF4-FFF2-40B4-BE49-F238E27FC236}">
                  <a16:creationId xmlns:a16="http://schemas.microsoft.com/office/drawing/2014/main" id="{7F08E29E-A67F-410A-A810-7000201BF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431AF6F6-A753-9640-90E4-B922955AB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035" y="6240"/>
            <a:ext cx="2276166" cy="16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92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5586D-32CF-A946-8692-95B39A61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types of </a:t>
            </a:r>
            <a:r>
              <a:rPr lang="en-US" dirty="0" err="1"/>
              <a:t>starwars</a:t>
            </a:r>
            <a:r>
              <a:rPr lang="en-US" dirty="0"/>
              <a:t> fighter ships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74B8D0-B318-C743-AA57-DFDE932E29E9}"/>
              </a:ext>
            </a:extLst>
          </p:cNvPr>
          <p:cNvGrpSpPr/>
          <p:nvPr/>
        </p:nvGrpSpPr>
        <p:grpSpPr>
          <a:xfrm>
            <a:off x="1141413" y="2126063"/>
            <a:ext cx="2867571" cy="1635578"/>
            <a:chOff x="3874673" y="1776939"/>
            <a:chExt cx="2867571" cy="163557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1DFB4B-DCED-974B-BABB-9F8629FF8C9F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5388" y="1776939"/>
              <a:ext cx="2276856" cy="162763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72F175-C6C6-E549-8B9B-DDAA5FF1B3B5}"/>
                </a:ext>
              </a:extLst>
            </p:cNvPr>
            <p:cNvSpPr/>
            <p:nvPr/>
          </p:nvSpPr>
          <p:spPr>
            <a:xfrm>
              <a:off x="3874673" y="1784885"/>
              <a:ext cx="590715" cy="16276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 err="1"/>
                <a:t>Xwing</a:t>
              </a:r>
              <a:r>
                <a:rPr lang="en-US" dirty="0"/>
                <a:t> Fighter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3C529E-8502-4D45-BAA6-876D5FBFBDA2}"/>
              </a:ext>
            </a:extLst>
          </p:cNvPr>
          <p:cNvGrpSpPr/>
          <p:nvPr/>
        </p:nvGrpSpPr>
        <p:grpSpPr>
          <a:xfrm>
            <a:off x="3117194" y="4607877"/>
            <a:ext cx="5135229" cy="1631605"/>
            <a:chOff x="6156955" y="3884715"/>
            <a:chExt cx="5135229" cy="163160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2D8C118-D9C6-C042-AB07-04614671F70A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071" y="3884715"/>
              <a:ext cx="2276856" cy="16276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AA5B348-D3EE-8640-9166-1133286DBE24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5328" y="3884715"/>
              <a:ext cx="2276856" cy="1627632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249420-F83F-0248-BC98-2C3315B8B087}"/>
                </a:ext>
              </a:extLst>
            </p:cNvPr>
            <p:cNvSpPr/>
            <p:nvPr/>
          </p:nvSpPr>
          <p:spPr>
            <a:xfrm>
              <a:off x="6156955" y="3888688"/>
              <a:ext cx="590715" cy="16276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Tie Fighter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E8E45B-D712-C94D-9D4D-C0252160FB1E}"/>
              </a:ext>
            </a:extLst>
          </p:cNvPr>
          <p:cNvGrpSpPr/>
          <p:nvPr/>
        </p:nvGrpSpPr>
        <p:grpSpPr>
          <a:xfrm>
            <a:off x="5912968" y="2117679"/>
            <a:ext cx="5134443" cy="1636016"/>
            <a:chOff x="6100809" y="1951657"/>
            <a:chExt cx="5134443" cy="16360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DF1FF72-EA73-2F47-88D0-C7A812DAFED9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540" y="1960041"/>
              <a:ext cx="2276856" cy="16276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F3FCD9-EAB4-2940-B42B-BD7861F3F090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58396" y="1951657"/>
              <a:ext cx="2276856" cy="1627632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E0E1B1-C9DF-F74A-8DBB-C224F8B73C41}"/>
                </a:ext>
              </a:extLst>
            </p:cNvPr>
            <p:cNvSpPr/>
            <p:nvPr/>
          </p:nvSpPr>
          <p:spPr>
            <a:xfrm>
              <a:off x="6100809" y="1951657"/>
              <a:ext cx="590715" cy="16276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Star Destroyer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782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5586D-32CF-A946-8692-95B39A61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types of </a:t>
            </a:r>
            <a:r>
              <a:rPr lang="en-US" dirty="0" err="1"/>
              <a:t>starwars</a:t>
            </a:r>
            <a:r>
              <a:rPr lang="en-US" dirty="0"/>
              <a:t> fighter ships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B018A2B-C7A7-A846-9894-A080373F0289}"/>
              </a:ext>
            </a:extLst>
          </p:cNvPr>
          <p:cNvGrpSpPr/>
          <p:nvPr/>
        </p:nvGrpSpPr>
        <p:grpSpPr>
          <a:xfrm>
            <a:off x="1141413" y="2059012"/>
            <a:ext cx="2866881" cy="1630485"/>
            <a:chOff x="184537" y="2097088"/>
            <a:chExt cx="2866881" cy="163048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14735A0-C22A-0D49-BE38-55CDEBB22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252" y="2097088"/>
              <a:ext cx="2276166" cy="1630297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F37908-0EBE-4C49-9706-487D9BDC2F7A}"/>
                </a:ext>
              </a:extLst>
            </p:cNvPr>
            <p:cNvSpPr/>
            <p:nvPr/>
          </p:nvSpPr>
          <p:spPr>
            <a:xfrm>
              <a:off x="184537" y="2099941"/>
              <a:ext cx="590715" cy="16276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 err="1"/>
                <a:t>Millenium</a:t>
              </a:r>
              <a:r>
                <a:rPr lang="en-US" dirty="0"/>
                <a:t> Falcon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2850FC0-00C0-1D40-9A9E-7D0842E282B8}"/>
              </a:ext>
            </a:extLst>
          </p:cNvPr>
          <p:cNvGrpSpPr/>
          <p:nvPr/>
        </p:nvGrpSpPr>
        <p:grpSpPr>
          <a:xfrm>
            <a:off x="7795494" y="2055623"/>
            <a:ext cx="2867571" cy="1627632"/>
            <a:chOff x="678002" y="4058313"/>
            <a:chExt cx="2867571" cy="16276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04E39F-583E-8F43-9DD4-50E4E8AF288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8717" y="4058313"/>
              <a:ext cx="2276856" cy="162763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2608BC3-7EF7-DA4A-85E1-C18B435295D6}"/>
                </a:ext>
              </a:extLst>
            </p:cNvPr>
            <p:cNvSpPr/>
            <p:nvPr/>
          </p:nvSpPr>
          <p:spPr>
            <a:xfrm>
              <a:off x="678002" y="4058313"/>
              <a:ext cx="590715" cy="16276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Naboo N1 Fighter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8E187BA-2833-7A4B-A4DA-E37A8C2C8526}"/>
              </a:ext>
            </a:extLst>
          </p:cNvPr>
          <p:cNvGrpSpPr/>
          <p:nvPr/>
        </p:nvGrpSpPr>
        <p:grpSpPr>
          <a:xfrm>
            <a:off x="3246381" y="4474008"/>
            <a:ext cx="5139828" cy="1627632"/>
            <a:chOff x="2018920" y="6016149"/>
            <a:chExt cx="5139828" cy="16276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60D249E-EA98-8F45-B84A-08BC31CBBAF1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5036" y="6016149"/>
              <a:ext cx="2276856" cy="162763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2AD5CCE-ABA2-D54A-A149-32C964262130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1892" y="6016149"/>
              <a:ext cx="2276856" cy="1627632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9F5F4AB-3DC3-FA46-94CD-00457F54D371}"/>
                </a:ext>
              </a:extLst>
            </p:cNvPr>
            <p:cNvSpPr/>
            <p:nvPr/>
          </p:nvSpPr>
          <p:spPr>
            <a:xfrm>
              <a:off x="2018920" y="6016149"/>
              <a:ext cx="590715" cy="16276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Jedi Fighter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7522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1CC7-46B6-504B-80C9-1280BF61C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  <a:br>
              <a:rPr lang="en-US" dirty="0"/>
            </a:br>
            <a:r>
              <a:rPr lang="en-US" sz="2400" dirty="0"/>
              <a:t>Image size </a:t>
            </a:r>
            <a:r>
              <a:rPr lang="en-US" sz="2400" dirty="0">
                <a:sym typeface="Wingdings" pitchFamily="2" charset="2"/>
              </a:rPr>
              <a:t> 192x192 pixels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94ECA-C506-AF4A-AF94-D3E71C7E98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6200000" scaled="0"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/>
              <a:t>Google Image Extractor </a:t>
            </a:r>
            <a:r>
              <a:rPr lang="en-US" dirty="0"/>
              <a:t>(</a:t>
            </a:r>
            <a:r>
              <a:rPr lang="en-US" u="sng" dirty="0">
                <a:solidFill>
                  <a:schemeClr val="bg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https://pypi.org/project/google-image-extractor/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5390-0253-6F40-A5C1-1B626A2F50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shade val="74000"/>
                  <a:satMod val="128000"/>
                  <a:lumMod val="100000"/>
                </a:schemeClr>
              </a:gs>
            </a:gsLst>
            <a:lin ang="162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/>
              <a:t>Image Extraction From Video</a:t>
            </a:r>
          </a:p>
          <a:p>
            <a:pPr marL="0" indent="0">
              <a:buNone/>
            </a:pPr>
            <a:r>
              <a:rPr lang="en-US" dirty="0"/>
              <a:t>OpenCV still picture extraction using frame-by-frame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DB8B2-416C-544B-A8EE-5354F90F66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00422" y="4020343"/>
            <a:ext cx="1587500" cy="1270000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2B9CD-3895-A74E-B96C-23616DCA5065}"/>
              </a:ext>
            </a:extLst>
          </p:cNvPr>
          <p:cNvPicPr>
            <a:picLocks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55524" y="4020343"/>
            <a:ext cx="1591056" cy="1271016"/>
          </a:xfrm>
          <a:prstGeom prst="rect">
            <a:avLst/>
          </a:prstGeom>
        </p:spPr>
      </p:pic>
      <p:sp>
        <p:nvSpPr>
          <p:cNvPr id="9" name="Chevron 8">
            <a:extLst>
              <a:ext uri="{FF2B5EF4-FFF2-40B4-BE49-F238E27FC236}">
                <a16:creationId xmlns:a16="http://schemas.microsoft.com/office/drawing/2014/main" id="{9DCE1701-CF15-0249-9C03-D9A3E7C507C0}"/>
              </a:ext>
            </a:extLst>
          </p:cNvPr>
          <p:cNvSpPr/>
          <p:nvPr/>
        </p:nvSpPr>
        <p:spPr>
          <a:xfrm>
            <a:off x="3789805" y="4263081"/>
            <a:ext cx="531341" cy="7043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864CA7FB-CD16-8040-BB8F-A10E7A8C1FF4}"/>
              </a:ext>
            </a:extLst>
          </p:cNvPr>
          <p:cNvSpPr/>
          <p:nvPr/>
        </p:nvSpPr>
        <p:spPr>
          <a:xfrm>
            <a:off x="4237888" y="4263081"/>
            <a:ext cx="531341" cy="7043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2B5598DC-5917-4E40-A05B-77433E3B4274}"/>
              </a:ext>
            </a:extLst>
          </p:cNvPr>
          <p:cNvSpPr/>
          <p:nvPr/>
        </p:nvSpPr>
        <p:spPr>
          <a:xfrm>
            <a:off x="4697854" y="4263081"/>
            <a:ext cx="531341" cy="7043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5DD97234-5CA1-184D-BE24-1CB1BFA52B16}"/>
              </a:ext>
            </a:extLst>
          </p:cNvPr>
          <p:cNvSpPr/>
          <p:nvPr/>
        </p:nvSpPr>
        <p:spPr>
          <a:xfrm>
            <a:off x="8820037" y="4263081"/>
            <a:ext cx="531341" cy="7043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F05CE0C4-BF99-9340-A83A-97253FB05F12}"/>
              </a:ext>
            </a:extLst>
          </p:cNvPr>
          <p:cNvSpPr/>
          <p:nvPr/>
        </p:nvSpPr>
        <p:spPr>
          <a:xfrm>
            <a:off x="9268120" y="4263081"/>
            <a:ext cx="531341" cy="7043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5CE1C5BD-5BF4-7D4C-AC46-1684EAEB2711}"/>
              </a:ext>
            </a:extLst>
          </p:cNvPr>
          <p:cNvSpPr/>
          <p:nvPr/>
        </p:nvSpPr>
        <p:spPr>
          <a:xfrm>
            <a:off x="9728086" y="4263081"/>
            <a:ext cx="531341" cy="704335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04DB9D9-29CF-E845-8B06-1A0AC8993834}"/>
              </a:ext>
            </a:extLst>
          </p:cNvPr>
          <p:cNvSpPr/>
          <p:nvPr/>
        </p:nvSpPr>
        <p:spPr>
          <a:xfrm>
            <a:off x="8020878" y="228600"/>
            <a:ext cx="3026533" cy="1868488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def </a:t>
            </a:r>
            <a:r>
              <a:rPr lang="en-US" sz="1200" dirty="0" err="1"/>
              <a:t>extractVideoFrame</a:t>
            </a:r>
            <a:r>
              <a:rPr lang="en-US" sz="1200" dirty="0"/>
              <a:t>(</a:t>
            </a:r>
            <a:r>
              <a:rPr lang="en-US" sz="1200" dirty="0" err="1"/>
              <a:t>videopath</a:t>
            </a:r>
            <a:r>
              <a:rPr lang="en-US" sz="1200" dirty="0"/>
              <a:t>):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vobj</a:t>
            </a:r>
            <a:r>
              <a:rPr lang="en-US" sz="1200" dirty="0"/>
              <a:t> = cv2.VideoCapture(</a:t>
            </a:r>
            <a:r>
              <a:rPr lang="en-US" sz="1200" dirty="0" err="1"/>
              <a:t>videopath</a:t>
            </a:r>
            <a:r>
              <a:rPr lang="en-US" sz="1200" dirty="0"/>
              <a:t>)</a:t>
            </a:r>
          </a:p>
          <a:p>
            <a:r>
              <a:rPr lang="en-US" sz="1200" dirty="0"/>
              <a:t>    success = 1</a:t>
            </a:r>
          </a:p>
          <a:p>
            <a:r>
              <a:rPr lang="en-US" sz="1200" dirty="0"/>
              <a:t>    count = 0</a:t>
            </a:r>
          </a:p>
          <a:p>
            <a:r>
              <a:rPr lang="en-US" sz="1200" dirty="0"/>
              <a:t>    while success:</a:t>
            </a:r>
          </a:p>
          <a:p>
            <a:r>
              <a:rPr lang="en-US" sz="1200" dirty="0"/>
              <a:t>        success, image = </a:t>
            </a:r>
            <a:r>
              <a:rPr lang="en-US" sz="1200" dirty="0" err="1"/>
              <a:t>vidobj.read</a:t>
            </a:r>
            <a:r>
              <a:rPr lang="en-US" sz="1200" dirty="0"/>
              <a:t>()</a:t>
            </a:r>
          </a:p>
          <a:p>
            <a:r>
              <a:rPr lang="en-US" sz="1200" dirty="0"/>
              <a:t>        cv2.imwrite("</a:t>
            </a:r>
            <a:r>
              <a:rPr lang="en-US" sz="1200" dirty="0" err="1"/>
              <a:t>vframe%d.jpg</a:t>
            </a:r>
            <a:r>
              <a:rPr lang="en-US" sz="1200" dirty="0"/>
              <a:t>" % count, image)</a:t>
            </a:r>
          </a:p>
          <a:p>
            <a:r>
              <a:rPr lang="en-US" sz="1200" dirty="0"/>
              <a:t>        count += 1</a:t>
            </a:r>
          </a:p>
        </p:txBody>
      </p:sp>
    </p:spTree>
    <p:extLst>
      <p:ext uri="{BB962C8B-B14F-4D97-AF65-F5344CB8AC3E}">
        <p14:creationId xmlns:p14="http://schemas.microsoft.com/office/powerpoint/2010/main" val="797970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0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1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4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9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1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F11CC7-46B6-504B-80C9-1280BF61C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3971160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Data summary</a:t>
            </a:r>
          </a:p>
        </p:txBody>
      </p:sp>
      <p:sp>
        <p:nvSpPr>
          <p:cNvPr id="175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D00412F-6D16-F84E-A746-C83C151C3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414" y="1485212"/>
            <a:ext cx="5051471" cy="22857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056F82-6246-A849-8C9A-3EBA1CA00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355" y="1476860"/>
            <a:ext cx="5051472" cy="22731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45C238-273A-7C48-BD27-54560D41D2AE}"/>
              </a:ext>
            </a:extLst>
          </p:cNvPr>
          <p:cNvSpPr txBox="1"/>
          <p:nvPr/>
        </p:nvSpPr>
        <p:spPr>
          <a:xfrm>
            <a:off x="2421386" y="950923"/>
            <a:ext cx="274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Only Image extraction data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402F9938-E1FF-1449-A09E-6DD5E380FC31}"/>
              </a:ext>
            </a:extLst>
          </p:cNvPr>
          <p:cNvSpPr txBox="1"/>
          <p:nvPr/>
        </p:nvSpPr>
        <p:spPr>
          <a:xfrm>
            <a:off x="7030058" y="950923"/>
            <a:ext cx="368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Both Image and video extraction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88B603-87AF-104F-A12B-E54C85D2C7E0}"/>
              </a:ext>
            </a:extLst>
          </p:cNvPr>
          <p:cNvSpPr txBox="1"/>
          <p:nvPr/>
        </p:nvSpPr>
        <p:spPr>
          <a:xfrm>
            <a:off x="2421386" y="3707885"/>
            <a:ext cx="2368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Total sample size: 3494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505FC652-CC28-304A-BD4E-F49395F8D787}"/>
              </a:ext>
            </a:extLst>
          </p:cNvPr>
          <p:cNvSpPr txBox="1"/>
          <p:nvPr/>
        </p:nvSpPr>
        <p:spPr>
          <a:xfrm>
            <a:off x="7506786" y="3699349"/>
            <a:ext cx="2495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Total sample size: 12967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903F2DE5-DD93-384C-8E0F-2E9521EA547A}"/>
              </a:ext>
            </a:extLst>
          </p:cNvPr>
          <p:cNvSpPr/>
          <p:nvPr/>
        </p:nvSpPr>
        <p:spPr>
          <a:xfrm>
            <a:off x="2428875" y="5289551"/>
            <a:ext cx="6207478" cy="1046638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Train / Test (80/20) – Train/Validation (90/10)</a:t>
            </a:r>
          </a:p>
          <a:p>
            <a:pPr algn="ctr"/>
            <a:r>
              <a:rPr lang="en-US" sz="2400" dirty="0"/>
              <a:t>(shuffled)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1C5C6-3EF6-F44B-A3CB-88823087D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780" y="4415015"/>
            <a:ext cx="2706519" cy="217946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29023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7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6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8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5D9EC1-F9EE-AB40-855A-19A380C6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Random Image samples</a:t>
            </a:r>
          </a:p>
        </p:txBody>
      </p:sp>
      <p:sp>
        <p:nvSpPr>
          <p:cNvPr id="192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F373A-A9A6-654F-A663-41B25788FB0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77182" y="2088708"/>
            <a:ext cx="8485632" cy="2039112"/>
          </a:xfrm>
          <a:prstGeom prst="rect">
            <a:avLst/>
          </a:prstGeom>
        </p:spPr>
      </p:pic>
      <p:pic>
        <p:nvPicPr>
          <p:cNvPr id="6" name="Picture 5" descr="A screenshot of a person&#10;&#10;Description automatically generated">
            <a:extLst>
              <a:ext uri="{FF2B5EF4-FFF2-40B4-BE49-F238E27FC236}">
                <a16:creationId xmlns:a16="http://schemas.microsoft.com/office/drawing/2014/main" id="{253FE926-0813-F447-8329-8A2C4AEC8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2719" y="641107"/>
            <a:ext cx="8481920" cy="203566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31CF8D8-B2E4-8A48-9B10-7E748E2B79B2}"/>
              </a:ext>
            </a:extLst>
          </p:cNvPr>
          <p:cNvSpPr/>
          <p:nvPr/>
        </p:nvSpPr>
        <p:spPr>
          <a:xfrm>
            <a:off x="1990725" y="5786437"/>
            <a:ext cx="8108865" cy="84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# Generate some sample random Star Wars images</a:t>
            </a:r>
          </a:p>
          <a:p>
            <a:r>
              <a:rPr lang="en-US" dirty="0" err="1"/>
              <a:t>imageViewer</a:t>
            </a:r>
            <a:r>
              <a:rPr lang="en-US" dirty="0"/>
              <a:t>().</a:t>
            </a:r>
            <a:r>
              <a:rPr lang="en-US" dirty="0" err="1"/>
              <a:t>display_random_image</a:t>
            </a:r>
            <a:r>
              <a:rPr lang="en-US" dirty="0"/>
              <a:t>(</a:t>
            </a:r>
            <a:r>
              <a:rPr lang="en-US" dirty="0" err="1"/>
              <a:t>SWdata.class_name</a:t>
            </a:r>
            <a:r>
              <a:rPr lang="en-US" dirty="0"/>
              <a:t>, 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6)</a:t>
            </a:r>
          </a:p>
        </p:txBody>
      </p:sp>
    </p:spTree>
    <p:extLst>
      <p:ext uri="{BB962C8B-B14F-4D97-AF65-F5344CB8AC3E}">
        <p14:creationId xmlns:p14="http://schemas.microsoft.com/office/powerpoint/2010/main" val="2091630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113CD-E8ED-304A-8148-7DC5CA2BD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implementation overview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C63F96-81E3-D646-A235-7DEE4FBE71D1}"/>
              </a:ext>
            </a:extLst>
          </p:cNvPr>
          <p:cNvSpPr/>
          <p:nvPr/>
        </p:nvSpPr>
        <p:spPr>
          <a:xfrm>
            <a:off x="580768" y="2372498"/>
            <a:ext cx="3113902" cy="3113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Image Viewer Class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8BFE4A-1042-6144-A302-0ACE9F54876F}"/>
              </a:ext>
            </a:extLst>
          </p:cNvPr>
          <p:cNvSpPr/>
          <p:nvPr/>
        </p:nvSpPr>
        <p:spPr>
          <a:xfrm>
            <a:off x="4291914" y="2372498"/>
            <a:ext cx="3113902" cy="311390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Data Preparation Class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C20609-6985-374F-A478-AC39DD79FF5C}"/>
              </a:ext>
            </a:extLst>
          </p:cNvPr>
          <p:cNvSpPr/>
          <p:nvPr/>
        </p:nvSpPr>
        <p:spPr>
          <a:xfrm>
            <a:off x="8003060" y="2372498"/>
            <a:ext cx="3113902" cy="311390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Neural Network Model Class</a:t>
            </a:r>
          </a:p>
        </p:txBody>
      </p:sp>
    </p:spTree>
    <p:extLst>
      <p:ext uri="{BB962C8B-B14F-4D97-AF65-F5344CB8AC3E}">
        <p14:creationId xmlns:p14="http://schemas.microsoft.com/office/powerpoint/2010/main" val="2479286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3DE866-5DBF-4A4E-84ED-1FE1F7342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Custom CNN model</a:t>
            </a:r>
            <a:br>
              <a:rPr lang="en-US" dirty="0"/>
            </a:br>
            <a:r>
              <a:rPr lang="en-US" sz="1400" dirty="0"/>
              <a:t>(~51mins to train)</a:t>
            </a:r>
            <a:br>
              <a:rPr lang="en-US" sz="1400" dirty="0"/>
            </a:br>
            <a:r>
              <a:rPr lang="en-US" sz="1400" dirty="0"/>
              <a:t>Total params: 17,354,566 Trainable params: 17,354,566 </a:t>
            </a:r>
            <a:br>
              <a:rPr lang="en-US" sz="1400" dirty="0"/>
            </a:br>
            <a:r>
              <a:rPr lang="en-US" sz="1400" dirty="0"/>
              <a:t>Non-trainable params: 0</a:t>
            </a:r>
            <a:br>
              <a:rPr lang="en-US" dirty="0"/>
            </a:br>
            <a:endParaRPr lang="en-US" dirty="0"/>
          </a:p>
        </p:txBody>
      </p:sp>
      <p:sp useBgFill="1">
        <p:nvSpPr>
          <p:cNvPr id="42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C339EF-8CC6-FE44-8C47-6D562C25C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500" dirty="0"/>
              <a:t> # custom CNN model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500" dirty="0"/>
              <a:t>            return </a:t>
            </a:r>
            <a:r>
              <a:rPr lang="en-US" sz="1500" dirty="0" err="1"/>
              <a:t>tf.keras.Sequential</a:t>
            </a:r>
            <a:r>
              <a:rPr lang="en-US" sz="1500" dirty="0"/>
              <a:t>([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500" dirty="0"/>
              <a:t>                tf.keras.layers.Conv2D(32, (3, 3), activation = '</a:t>
            </a:r>
            <a:r>
              <a:rPr lang="en-US" sz="1500" dirty="0" err="1"/>
              <a:t>relu</a:t>
            </a:r>
            <a:r>
              <a:rPr lang="en-US" sz="1500" dirty="0"/>
              <a:t>', </a:t>
            </a:r>
            <a:r>
              <a:rPr lang="en-US" sz="1500" dirty="0" err="1"/>
              <a:t>input_shape</a:t>
            </a:r>
            <a:r>
              <a:rPr lang="en-US" sz="1500" dirty="0"/>
              <a:t> = (</a:t>
            </a:r>
            <a:r>
              <a:rPr lang="en-US" sz="1500" dirty="0" err="1"/>
              <a:t>imagesize</a:t>
            </a:r>
            <a:r>
              <a:rPr lang="en-US" sz="1500" dirty="0"/>
              <a:t>[0], </a:t>
            </a:r>
            <a:r>
              <a:rPr lang="en-US" sz="1500" dirty="0" err="1"/>
              <a:t>imagesize</a:t>
            </a:r>
            <a:r>
              <a:rPr lang="en-US" sz="1500" dirty="0"/>
              <a:t>[1], 3)),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500" dirty="0"/>
              <a:t>                tf.keras.layers.MaxPooling2D(2,2), # reduce neurons by half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500" dirty="0"/>
              <a:t>                </a:t>
            </a:r>
            <a:r>
              <a:rPr lang="en-US" sz="1500" dirty="0" err="1"/>
              <a:t>tf.keras.layers.Dropout</a:t>
            </a:r>
            <a:r>
              <a:rPr lang="en-US" sz="1500" dirty="0"/>
              <a:t>(0.3),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500" dirty="0"/>
              <a:t>                tf.keras.layers.Conv2D(64, (3, 3), activation = '</a:t>
            </a:r>
            <a:r>
              <a:rPr lang="en-US" sz="1500" dirty="0" err="1"/>
              <a:t>relu</a:t>
            </a:r>
            <a:r>
              <a:rPr lang="en-US" sz="1500" dirty="0"/>
              <a:t>'),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500" dirty="0"/>
              <a:t>                tf.keras.layers.MaxPooling2D(2,2), # reduce neurons by half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500" dirty="0"/>
              <a:t>                </a:t>
            </a:r>
            <a:r>
              <a:rPr lang="en-US" sz="1500" dirty="0" err="1"/>
              <a:t>tf.keras.layers.Flatten</a:t>
            </a:r>
            <a:r>
              <a:rPr lang="en-US" sz="1500" dirty="0"/>
              <a:t>(),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500" dirty="0"/>
              <a:t>                </a:t>
            </a:r>
            <a:r>
              <a:rPr lang="en-US" sz="1500" dirty="0" err="1"/>
              <a:t>tf.keras.layers.Dense</a:t>
            </a:r>
            <a:r>
              <a:rPr lang="en-US" sz="1500" dirty="0"/>
              <a:t>(128, activation='</a:t>
            </a:r>
            <a:r>
              <a:rPr lang="en-US" sz="1500" dirty="0" err="1"/>
              <a:t>relu</a:t>
            </a:r>
            <a:r>
              <a:rPr lang="en-US" sz="1500" dirty="0"/>
              <a:t>', </a:t>
            </a:r>
            <a:r>
              <a:rPr lang="en-US" sz="1500" dirty="0" err="1"/>
              <a:t>kernel_regularizer</a:t>
            </a:r>
            <a:r>
              <a:rPr lang="en-US" sz="1500" dirty="0"/>
              <a:t>='l2’),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500" dirty="0"/>
              <a:t>                </a:t>
            </a:r>
            <a:r>
              <a:rPr lang="en-US" sz="1500" dirty="0" err="1"/>
              <a:t>tf.keras.layers.Dense</a:t>
            </a:r>
            <a:r>
              <a:rPr lang="en-US" sz="1500" dirty="0"/>
              <a:t>(</a:t>
            </a:r>
            <a:r>
              <a:rPr lang="en-US" sz="1500" dirty="0" err="1"/>
              <a:t>num_classes</a:t>
            </a:r>
            <a:r>
              <a:rPr lang="en-US" sz="1500" dirty="0"/>
              <a:t>, activation='</a:t>
            </a:r>
            <a:r>
              <a:rPr lang="en-US" sz="1500" dirty="0" err="1"/>
              <a:t>softmax</a:t>
            </a:r>
            <a:r>
              <a:rPr lang="en-US" sz="1500" dirty="0"/>
              <a:t>')   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500" dirty="0"/>
              <a:t>            ])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1FFBE8-FAB1-194D-BF9A-8D4F312BC343}"/>
              </a:ext>
            </a:extLst>
          </p:cNvPr>
          <p:cNvSpPr/>
          <p:nvPr/>
        </p:nvSpPr>
        <p:spPr>
          <a:xfrm>
            <a:off x="9082216" y="259492"/>
            <a:ext cx="2792627" cy="11232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Minimize overfits: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dropouts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Regularizer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EarlyStopping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521D8D-3ECB-1D4C-9FD0-4FF0133BCD4D}"/>
              </a:ext>
            </a:extLst>
          </p:cNvPr>
          <p:cNvSpPr/>
          <p:nvPr/>
        </p:nvSpPr>
        <p:spPr>
          <a:xfrm>
            <a:off x="5387546" y="5954713"/>
            <a:ext cx="6017740" cy="5449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tf.keras.callbacks.EarlyStopping</a:t>
            </a:r>
            <a:r>
              <a:rPr lang="en-US" dirty="0"/>
              <a:t>(monitor='</a:t>
            </a:r>
            <a:r>
              <a:rPr lang="en-US" dirty="0" err="1"/>
              <a:t>val_accuracy</a:t>
            </a:r>
            <a:r>
              <a:rPr lang="en-US" dirty="0"/>
              <a:t>', mode='auto', patience=5)</a:t>
            </a:r>
          </a:p>
        </p:txBody>
      </p:sp>
    </p:spTree>
    <p:extLst>
      <p:ext uri="{BB962C8B-B14F-4D97-AF65-F5344CB8AC3E}">
        <p14:creationId xmlns:p14="http://schemas.microsoft.com/office/powerpoint/2010/main" val="27361318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1355</Words>
  <Application>Microsoft Macintosh PowerPoint</Application>
  <PresentationFormat>Widescreen</PresentationFormat>
  <Paragraphs>128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Tw Cen MT</vt:lpstr>
      <vt:lpstr>Circuit</vt:lpstr>
      <vt:lpstr>Image Classification on StarWars Fighter Ships</vt:lpstr>
      <vt:lpstr>introduction</vt:lpstr>
      <vt:lpstr>Various types of starwars fighter ships</vt:lpstr>
      <vt:lpstr>Various types of starwars fighter ships</vt:lpstr>
      <vt:lpstr>Data source Image size  192x192 pixels</vt:lpstr>
      <vt:lpstr>Data summary</vt:lpstr>
      <vt:lpstr>Random Image samples</vt:lpstr>
      <vt:lpstr>Design and implementation overview</vt:lpstr>
      <vt:lpstr>Custom CNN model (~51mins to train) Total params: 17,354,566 Trainable params: 17,354,566  Non-trainable params: 0 </vt:lpstr>
      <vt:lpstr>Custom CNN model performance Using only image extraction data set (48x48 pixels)</vt:lpstr>
      <vt:lpstr>Custom CNN model performance Using only image extraction data set (192x192 pixels)</vt:lpstr>
      <vt:lpstr>Model improvement - Data Argumentation - increase data set - Different NN models</vt:lpstr>
      <vt:lpstr>Data argumentation Keras image generator</vt:lpstr>
      <vt:lpstr>Custom CNN model performance Using argumented image extraction data set (192x192 pixels)</vt:lpstr>
      <vt:lpstr>Custom CNN model performance including video extraction data set (192x192 pixels)</vt:lpstr>
      <vt:lpstr>Other model evaluation using transfer learning (VGG16) (~6.5 hours to train) Total params: 14,717,766 Trainable params: 3,078  Non-trainable params: 14,714,688</vt:lpstr>
      <vt:lpstr>VGG16 model performance including video extraction data set</vt:lpstr>
      <vt:lpstr>Other model evaluation using transfer learning (MobilenetV2) (~15 mins to train) Total params: 2,265,670 Trainable params: 7,686  Non-trainable params: 2,257,984</vt:lpstr>
      <vt:lpstr>mobilenetv2 model performance including video extraction data set</vt:lpstr>
      <vt:lpstr>Prediction results</vt:lpstr>
      <vt:lpstr>Multiclass ROC curve custom cnn_model</vt:lpstr>
      <vt:lpstr>Misclassification analysis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on StarWars Fighter Ships</dc:title>
  <dc:creator>Jammy Chan</dc:creator>
  <cp:lastModifiedBy>Jammy Chan</cp:lastModifiedBy>
  <cp:revision>9</cp:revision>
  <dcterms:created xsi:type="dcterms:W3CDTF">2020-06-13T18:15:00Z</dcterms:created>
  <dcterms:modified xsi:type="dcterms:W3CDTF">2020-06-21T07:43:52Z</dcterms:modified>
</cp:coreProperties>
</file>